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93" r:id="rId2"/>
    <p:sldId id="257" r:id="rId3"/>
    <p:sldId id="258" r:id="rId4"/>
    <p:sldId id="259" r:id="rId5"/>
    <p:sldId id="260"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378" r:id="rId25"/>
    <p:sldId id="278" r:id="rId26"/>
    <p:sldId id="279" r:id="rId27"/>
    <p:sldId id="364" r:id="rId28"/>
    <p:sldId id="377" r:id="rId29"/>
    <p:sldId id="379"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Archivo" panose="020B0604020202020204" charset="0"/>
      <p:regular r:id="rId42"/>
      <p:bold r:id="rId43"/>
      <p:italic r:id="rId44"/>
      <p:boldItalic r:id="rId45"/>
    </p:embeddedFont>
    <p:embeddedFont>
      <p:font typeface="Be Vietnam Pro" panose="020B0604020202020204" charset="0"/>
      <p:regular r:id="rId46"/>
      <p:bold r:id="rId47"/>
      <p:italic r:id="rId48"/>
      <p:boldItalic r:id="rId49"/>
    </p:embeddedFont>
    <p:embeddedFont>
      <p:font typeface="Berlin Sans FB Demi" panose="020E0802020502020306" pitchFamily="34" charset="0"/>
      <p:bold r:id="rId50"/>
    </p:embeddedFont>
    <p:embeddedFont>
      <p:font typeface="Cambria Math" panose="02040503050406030204" pitchFamily="18" charset="0"/>
      <p:regular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APArNHYNal1BEN3pHtTWNeDC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4A791-2BDF-4CAC-861D-6F0181273765}">
  <a:tblStyle styleId="{16E4A791-2BDF-4CAC-861D-6F018127376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solidFill>
            <a:schemeClr val="tx2">
              <a:lumMod val="20000"/>
              <a:lumOff val="80000"/>
            </a:schemeClr>
          </a:solidFill>
        </a:ln>
        <a:effectLst/>
        <a:sp3d>
          <a:contourClr>
            <a:schemeClr val="tx2">
              <a:lumMod val="20000"/>
              <a:lumOff val="80000"/>
            </a:schemeClr>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Average Accuracy</c:v>
                </c:pt>
              </c:strCache>
            </c:strRef>
          </c:tx>
          <c:spPr>
            <a:solidFill>
              <a:schemeClr val="dk1">
                <a:tint val="88500"/>
              </a:schemeClr>
            </a:solidFill>
            <a:ln>
              <a:noFill/>
            </a:ln>
            <a:effectLst/>
            <a:sp3d/>
          </c:spPr>
          <c:invertIfNegative val="0"/>
          <c:dLbls>
            <c:delete val="1"/>
          </c:dLbls>
          <c:cat>
            <c:strRef>
              <c:f>Sheet1!$A$2:$A$3</c:f>
              <c:strCache>
                <c:ptCount val="2"/>
                <c:pt idx="0">
                  <c:v>CNN</c:v>
                </c:pt>
                <c:pt idx="1">
                  <c:v>Transformer</c:v>
                </c:pt>
              </c:strCache>
            </c:strRef>
          </c:cat>
          <c:val>
            <c:numRef>
              <c:f>Sheet1!$B$2:$B$3</c:f>
              <c:numCache>
                <c:formatCode>General</c:formatCode>
                <c:ptCount val="2"/>
                <c:pt idx="0">
                  <c:v>85</c:v>
                </c:pt>
                <c:pt idx="1">
                  <c:v>94</c:v>
                </c:pt>
              </c:numCache>
            </c:numRef>
          </c:val>
          <c:extLst>
            <c:ext xmlns:c16="http://schemas.microsoft.com/office/drawing/2014/chart" uri="{C3380CC4-5D6E-409C-BE32-E72D297353CC}">
              <c16:uniqueId val="{00000000-0FA4-46F5-9876-239072A95ED7}"/>
            </c:ext>
          </c:extLst>
        </c:ser>
        <c:dLbls>
          <c:showLegendKey val="0"/>
          <c:showVal val="1"/>
          <c:showCatName val="0"/>
          <c:showSerName val="0"/>
          <c:showPercent val="0"/>
          <c:showBubbleSize val="0"/>
        </c:dLbls>
        <c:gapWidth val="150"/>
        <c:shape val="box"/>
        <c:axId val="1088323583"/>
        <c:axId val="1088335103"/>
        <c:axId val="0"/>
      </c:bar3DChart>
      <c:catAx>
        <c:axId val="108832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35103"/>
        <c:crosses val="autoZero"/>
        <c:auto val="1"/>
        <c:lblAlgn val="ctr"/>
        <c:lblOffset val="100"/>
        <c:noMultiLvlLbl val="0"/>
      </c:catAx>
      <c:valAx>
        <c:axId val="1088335103"/>
        <c:scaling>
          <c:orientation val="minMax"/>
          <c:max val="100"/>
          <c:min val="50"/>
        </c:scaling>
        <c:delete val="0"/>
        <c:axPos val="l"/>
        <c:majorGridlines>
          <c:spPr>
            <a:ln w="9525" cap="flat" cmpd="sng" algn="ctr">
              <a:solidFill>
                <a:schemeClr val="tx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23583"/>
        <c:crosses val="autoZero"/>
        <c:crossBetween val="between"/>
        <c:majorUnit val="5"/>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0.62804</cdr:x>
      <cdr:y>0.4578</cdr:y>
    </cdr:from>
    <cdr:to>
      <cdr:x>0.72249</cdr:x>
      <cdr:y>0.5422</cdr:y>
    </cdr:to>
    <cdr:sp macro="" textlink="">
      <cdr:nvSpPr>
        <cdr:cNvPr id="2" name="TextBox 1">
          <a:extLst xmlns:a="http://schemas.openxmlformats.org/drawingml/2006/main">
            <a:ext uri="{FF2B5EF4-FFF2-40B4-BE49-F238E27FC236}">
              <a16:creationId xmlns:a16="http://schemas.microsoft.com/office/drawing/2014/main" id="{2A632B6B-D04D-EBCB-7092-91814BC281E3}"/>
            </a:ext>
          </a:extLst>
        </cdr:cNvPr>
        <cdr:cNvSpPr txBox="1"/>
      </cdr:nvSpPr>
      <cdr:spPr>
        <a:xfrm xmlns:a="http://schemas.openxmlformats.org/drawingml/2006/main">
          <a:off x="3207503" y="1835416"/>
          <a:ext cx="482400" cy="338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solidFill>
                <a:schemeClr val="accent4"/>
              </a:solidFill>
            </a:rPr>
            <a:t>94%</a:t>
          </a:r>
        </a:p>
      </cdr:txBody>
    </cdr:sp>
  </cdr:relSizeAnchor>
  <cdr:relSizeAnchor xmlns:cdr="http://schemas.openxmlformats.org/drawingml/2006/chartDrawing">
    <cdr:from>
      <cdr:x>0.26862</cdr:x>
      <cdr:y>0.5</cdr:y>
    </cdr:from>
    <cdr:to>
      <cdr:x>0.36308</cdr:x>
      <cdr:y>0.58441</cdr:y>
    </cdr:to>
    <cdr:sp macro="" textlink="">
      <cdr:nvSpPr>
        <cdr:cNvPr id="3" name="TextBox 1">
          <a:extLst xmlns:a="http://schemas.openxmlformats.org/drawingml/2006/main">
            <a:ext uri="{FF2B5EF4-FFF2-40B4-BE49-F238E27FC236}">
              <a16:creationId xmlns:a16="http://schemas.microsoft.com/office/drawing/2014/main" id="{8076DE26-9D6E-D063-BB6C-18A0CBC18A8D}"/>
            </a:ext>
          </a:extLst>
        </cdr:cNvPr>
        <cdr:cNvSpPr txBox="1"/>
      </cdr:nvSpPr>
      <cdr:spPr>
        <a:xfrm xmlns:a="http://schemas.openxmlformats.org/drawingml/2006/main">
          <a:off x="1371903" y="2004616"/>
          <a:ext cx="482400" cy="338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solidFill>
                <a:schemeClr val="accent4"/>
              </a:solidFill>
            </a:rPr>
            <a:t>85%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93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575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4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13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5" name="Google Shape;97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1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6743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p:nvPr/>
        </p:nvSpPr>
        <p:spPr>
          <a:xfrm>
            <a:off x="-722225"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8"/>
          <p:cNvSpPr/>
          <p:nvPr/>
        </p:nvSpPr>
        <p:spPr>
          <a:xfrm>
            <a:off x="-62475" y="-284050"/>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8"/>
          <p:cNvSpPr/>
          <p:nvPr/>
        </p:nvSpPr>
        <p:spPr>
          <a:xfrm>
            <a:off x="5472000" y="45651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8"/>
          <p:cNvSpPr txBox="1">
            <a:spLocks noGrp="1"/>
          </p:cNvSpPr>
          <p:nvPr>
            <p:ph type="ctrTitle"/>
          </p:nvPr>
        </p:nvSpPr>
        <p:spPr>
          <a:xfrm>
            <a:off x="713100" y="1037075"/>
            <a:ext cx="4819200" cy="22749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5800">
                <a:latin typeface="Be Vietnam Pro"/>
                <a:ea typeface="Be Vietnam Pro"/>
                <a:cs typeface="Be Vietnam Pro"/>
                <a:sym typeface="Be Vietnam Pr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38"/>
          <p:cNvSpPr txBox="1">
            <a:spLocks noGrp="1"/>
          </p:cNvSpPr>
          <p:nvPr>
            <p:ph type="subTitle" idx="1"/>
          </p:nvPr>
        </p:nvSpPr>
        <p:spPr>
          <a:xfrm>
            <a:off x="713100" y="3471250"/>
            <a:ext cx="45363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
        <p:cNvGrpSpPr/>
        <p:nvPr/>
      </p:nvGrpSpPr>
      <p:grpSpPr>
        <a:xfrm>
          <a:off x="0" y="0"/>
          <a:ext cx="0" cy="0"/>
          <a:chOff x="0" y="0"/>
          <a:chExt cx="0" cy="0"/>
        </a:xfrm>
      </p:grpSpPr>
      <p:sp>
        <p:nvSpPr>
          <p:cNvPr id="75" name="Google Shape;75;p47"/>
          <p:cNvSpPr/>
          <p:nvPr/>
        </p:nvSpPr>
        <p:spPr>
          <a:xfrm flipH="1">
            <a:off x="-13165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flipH="1">
            <a:off x="7065539" y="327400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flipH="1">
            <a:off x="6668926"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240551" y="40857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9"/>
          <p:cNvSpPr/>
          <p:nvPr/>
        </p:nvSpPr>
        <p:spPr>
          <a:xfrm>
            <a:off x="-1521550" y="-855986"/>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8034800" y="-145025"/>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9"/>
          <p:cNvSpPr/>
          <p:nvPr/>
        </p:nvSpPr>
        <p:spPr>
          <a:xfrm>
            <a:off x="8423988" y="4005126"/>
            <a:ext cx="1903325" cy="19032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p:nvPr/>
        </p:nvSpPr>
        <p:spPr>
          <a:xfrm>
            <a:off x="-794125" y="4462862"/>
            <a:ext cx="1903329" cy="859979"/>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sp>
        <p:nvSpPr>
          <p:cNvPr id="22" name="Google Shape;22;p40"/>
          <p:cNvSpPr/>
          <p:nvPr/>
        </p:nvSpPr>
        <p:spPr>
          <a:xfrm>
            <a:off x="7560073" y="-1446773"/>
            <a:ext cx="3003824" cy="300376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a:off x="-1192501" y="4059876"/>
            <a:ext cx="2079437" cy="207939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a:off x="-1192500" y="18525"/>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txBox="1">
            <a:spLocks noGrp="1"/>
          </p:cNvSpPr>
          <p:nvPr>
            <p:ph type="title"/>
          </p:nvPr>
        </p:nvSpPr>
        <p:spPr>
          <a:xfrm>
            <a:off x="7200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 name="Google Shape;26;p40"/>
          <p:cNvSpPr txBox="1">
            <a:spLocks noGrp="1"/>
          </p:cNvSpPr>
          <p:nvPr>
            <p:ph type="title" idx="2"/>
          </p:nvPr>
        </p:nvSpPr>
        <p:spPr>
          <a:xfrm>
            <a:off x="14256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0"/>
          <p:cNvSpPr txBox="1">
            <a:spLocks noGrp="1"/>
          </p:cNvSpPr>
          <p:nvPr>
            <p:ph type="subTitle" idx="1"/>
          </p:nvPr>
        </p:nvSpPr>
        <p:spPr>
          <a:xfrm>
            <a:off x="7200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8" name="Google Shape;28;p40"/>
          <p:cNvSpPr txBox="1">
            <a:spLocks noGrp="1"/>
          </p:cNvSpPr>
          <p:nvPr>
            <p:ph type="title" idx="3"/>
          </p:nvPr>
        </p:nvSpPr>
        <p:spPr>
          <a:xfrm>
            <a:off x="34194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40"/>
          <p:cNvSpPr txBox="1">
            <a:spLocks noGrp="1"/>
          </p:cNvSpPr>
          <p:nvPr>
            <p:ph type="title" idx="4"/>
          </p:nvPr>
        </p:nvSpPr>
        <p:spPr>
          <a:xfrm>
            <a:off x="41250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0" name="Google Shape;30;p40"/>
          <p:cNvSpPr txBox="1">
            <a:spLocks noGrp="1"/>
          </p:cNvSpPr>
          <p:nvPr>
            <p:ph type="subTitle" idx="5"/>
          </p:nvPr>
        </p:nvSpPr>
        <p:spPr>
          <a:xfrm>
            <a:off x="34194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40"/>
          <p:cNvSpPr txBox="1">
            <a:spLocks noGrp="1"/>
          </p:cNvSpPr>
          <p:nvPr>
            <p:ph type="title" idx="6"/>
          </p:nvPr>
        </p:nvSpPr>
        <p:spPr>
          <a:xfrm>
            <a:off x="61188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 name="Google Shape;32;p40"/>
          <p:cNvSpPr txBox="1">
            <a:spLocks noGrp="1"/>
          </p:cNvSpPr>
          <p:nvPr>
            <p:ph type="title" idx="7"/>
          </p:nvPr>
        </p:nvSpPr>
        <p:spPr>
          <a:xfrm>
            <a:off x="68244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40"/>
          <p:cNvSpPr txBox="1">
            <a:spLocks noGrp="1"/>
          </p:cNvSpPr>
          <p:nvPr>
            <p:ph type="subTitle" idx="8"/>
          </p:nvPr>
        </p:nvSpPr>
        <p:spPr>
          <a:xfrm>
            <a:off x="61188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 name="Google Shape;34;p40"/>
          <p:cNvSpPr txBox="1">
            <a:spLocks noGrp="1"/>
          </p:cNvSpPr>
          <p:nvPr>
            <p:ph type="title" idx="9"/>
          </p:nvPr>
        </p:nvSpPr>
        <p:spPr>
          <a:xfrm>
            <a:off x="7200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40"/>
          <p:cNvSpPr txBox="1">
            <a:spLocks noGrp="1"/>
          </p:cNvSpPr>
          <p:nvPr>
            <p:ph type="title" idx="13"/>
          </p:nvPr>
        </p:nvSpPr>
        <p:spPr>
          <a:xfrm>
            <a:off x="14256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 name="Google Shape;36;p40"/>
          <p:cNvSpPr txBox="1">
            <a:spLocks noGrp="1"/>
          </p:cNvSpPr>
          <p:nvPr>
            <p:ph type="subTitle" idx="14"/>
          </p:nvPr>
        </p:nvSpPr>
        <p:spPr>
          <a:xfrm>
            <a:off x="7200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40"/>
          <p:cNvSpPr txBox="1">
            <a:spLocks noGrp="1"/>
          </p:cNvSpPr>
          <p:nvPr>
            <p:ph type="title" idx="15"/>
          </p:nvPr>
        </p:nvSpPr>
        <p:spPr>
          <a:xfrm>
            <a:off x="34194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 name="Google Shape;38;p40"/>
          <p:cNvSpPr txBox="1">
            <a:spLocks noGrp="1"/>
          </p:cNvSpPr>
          <p:nvPr>
            <p:ph type="title" idx="16"/>
          </p:nvPr>
        </p:nvSpPr>
        <p:spPr>
          <a:xfrm>
            <a:off x="41250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40"/>
          <p:cNvSpPr txBox="1">
            <a:spLocks noGrp="1"/>
          </p:cNvSpPr>
          <p:nvPr>
            <p:ph type="subTitle" idx="17"/>
          </p:nvPr>
        </p:nvSpPr>
        <p:spPr>
          <a:xfrm>
            <a:off x="34194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40"/>
          <p:cNvSpPr txBox="1">
            <a:spLocks noGrp="1"/>
          </p:cNvSpPr>
          <p:nvPr>
            <p:ph type="title" idx="1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1696100" y="1596375"/>
            <a:ext cx="2698200" cy="142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000">
                <a:solidFill>
                  <a:schemeClr val="l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41"/>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41"/>
          <p:cNvSpPr txBox="1">
            <a:spLocks noGrp="1"/>
          </p:cNvSpPr>
          <p:nvPr>
            <p:ph type="subTitle" idx="1"/>
          </p:nvPr>
        </p:nvSpPr>
        <p:spPr>
          <a:xfrm>
            <a:off x="1696100" y="2944715"/>
            <a:ext cx="2698200" cy="6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41"/>
          <p:cNvSpPr/>
          <p:nvPr/>
        </p:nvSpPr>
        <p:spPr>
          <a:xfrm flipH="1">
            <a:off x="7635950" y="2707375"/>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1181475" y="-145545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3685015" y="118487"/>
            <a:ext cx="1863135" cy="841818"/>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3463500" y="1550550"/>
            <a:ext cx="49674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42"/>
          <p:cNvSpPr txBox="1">
            <a:spLocks noGrp="1"/>
          </p:cNvSpPr>
          <p:nvPr>
            <p:ph type="subTitle" idx="1"/>
          </p:nvPr>
        </p:nvSpPr>
        <p:spPr>
          <a:xfrm>
            <a:off x="3463500" y="2392350"/>
            <a:ext cx="4967400" cy="120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42"/>
          <p:cNvSpPr/>
          <p:nvPr/>
        </p:nvSpPr>
        <p:spPr>
          <a:xfrm flipH="1">
            <a:off x="-722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flipH="1">
            <a:off x="7659839"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flipH="1">
            <a:off x="6136251"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flipH="1">
            <a:off x="1925101" y="401746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3"/>
          <p:cNvSpPr/>
          <p:nvPr/>
        </p:nvSpPr>
        <p:spPr>
          <a:xfrm rot="10800000" flipH="1">
            <a:off x="-966952" y="3966875"/>
            <a:ext cx="2820614" cy="127443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rot="10800000" flipH="1">
            <a:off x="7714416" y="3308353"/>
            <a:ext cx="4279364" cy="4279284"/>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10800000" flipH="1">
            <a:off x="-1738878" y="-1820670"/>
            <a:ext cx="3311015" cy="331108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rot="10800000">
            <a:off x="8241762" y="134315"/>
            <a:ext cx="1793083" cy="810166"/>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3"/>
          <p:cNvSpPr txBox="1">
            <a:spLocks noGrp="1"/>
          </p:cNvSpPr>
          <p:nvPr>
            <p:ph type="body" idx="1"/>
          </p:nvPr>
        </p:nvSpPr>
        <p:spPr>
          <a:xfrm>
            <a:off x="2170050" y="1417075"/>
            <a:ext cx="4803900" cy="3186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a:lvl1pPr>
            <a:lvl2pPr marL="914400" lvl="1" indent="-304800" algn="l">
              <a:lnSpc>
                <a:spcPct val="100000"/>
              </a:lnSpc>
              <a:spcBef>
                <a:spcPts val="500"/>
              </a:spcBef>
              <a:spcAft>
                <a:spcPts val="0"/>
              </a:spcAft>
              <a:buSzPts val="1200"/>
              <a:buFont typeface="Roboto Condensed Light"/>
              <a:buChar char="○"/>
              <a:defRPr/>
            </a:lvl2pPr>
            <a:lvl3pPr marL="1371600" lvl="2" indent="-304800" algn="l">
              <a:lnSpc>
                <a:spcPct val="100000"/>
              </a:lnSpc>
              <a:spcBef>
                <a:spcPts val="0"/>
              </a:spcBef>
              <a:spcAft>
                <a:spcPts val="0"/>
              </a:spcAft>
              <a:buSzPts val="1200"/>
              <a:buFont typeface="Roboto Condensed Light"/>
              <a:buChar char="■"/>
              <a:defRPr/>
            </a:lvl3pPr>
            <a:lvl4pPr marL="1828800" lvl="3" indent="-304800" algn="l">
              <a:lnSpc>
                <a:spcPct val="100000"/>
              </a:lnSpc>
              <a:spcBef>
                <a:spcPts val="0"/>
              </a:spcBef>
              <a:spcAft>
                <a:spcPts val="0"/>
              </a:spcAft>
              <a:buSzPts val="1200"/>
              <a:buFont typeface="Roboto Condensed Light"/>
              <a:buChar char="●"/>
              <a:defRPr/>
            </a:lvl4pPr>
            <a:lvl5pPr marL="2286000" lvl="4" indent="-304800" algn="l">
              <a:lnSpc>
                <a:spcPct val="100000"/>
              </a:lnSpc>
              <a:spcBef>
                <a:spcPts val="0"/>
              </a:spcBef>
              <a:spcAft>
                <a:spcPts val="0"/>
              </a:spcAft>
              <a:buSzPts val="1200"/>
              <a:buFont typeface="Roboto Condensed Light"/>
              <a:buChar char="○"/>
              <a:defRPr/>
            </a:lvl5pPr>
            <a:lvl6pPr marL="2743200" lvl="5" indent="-304800" algn="l">
              <a:lnSpc>
                <a:spcPct val="100000"/>
              </a:lnSpc>
              <a:spcBef>
                <a:spcPts val="0"/>
              </a:spcBef>
              <a:spcAft>
                <a:spcPts val="0"/>
              </a:spcAft>
              <a:buSzPts val="1200"/>
              <a:buFont typeface="Roboto Condensed Light"/>
              <a:buChar char="■"/>
              <a:defRPr/>
            </a:lvl6pPr>
            <a:lvl7pPr marL="3200400" lvl="6" indent="-304800" algn="l">
              <a:lnSpc>
                <a:spcPct val="100000"/>
              </a:lnSpc>
              <a:spcBef>
                <a:spcPts val="0"/>
              </a:spcBef>
              <a:spcAft>
                <a:spcPts val="0"/>
              </a:spcAft>
              <a:buSzPts val="1200"/>
              <a:buFont typeface="Roboto Condensed Light"/>
              <a:buChar char="●"/>
              <a:defRPr/>
            </a:lvl7pPr>
            <a:lvl8pPr marL="3657600" lvl="7" indent="-304800" algn="l">
              <a:lnSpc>
                <a:spcPct val="100000"/>
              </a:lnSpc>
              <a:spcBef>
                <a:spcPts val="0"/>
              </a:spcBef>
              <a:spcAft>
                <a:spcPts val="0"/>
              </a:spcAft>
              <a:buSzPts val="1200"/>
              <a:buFont typeface="Roboto Condensed Light"/>
              <a:buChar char="○"/>
              <a:defRPr/>
            </a:lvl8pPr>
            <a:lvl9pPr marL="4114800" lvl="8" indent="-304800" algn="l">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2"/>
        <p:cNvGrpSpPr/>
        <p:nvPr/>
      </p:nvGrpSpPr>
      <p:grpSpPr>
        <a:xfrm>
          <a:off x="0" y="0"/>
          <a:ext cx="0" cy="0"/>
          <a:chOff x="0" y="0"/>
          <a:chExt cx="0" cy="0"/>
        </a:xfrm>
      </p:grpSpPr>
      <p:sp>
        <p:nvSpPr>
          <p:cNvPr id="63" name="Google Shape;63;p44"/>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4"/>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4"/>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45"/>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5"/>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5"/>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5"/>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1pPr>
            <a:lvl2pPr marL="914400" marR="0" lvl="1"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2pPr>
            <a:lvl3pPr marL="1371600" marR="0" lvl="2"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3pPr>
            <a:lvl4pPr marL="1828800" marR="0" lvl="3"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4pPr>
            <a:lvl5pPr marL="2286000" marR="0" lvl="4"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5pPr>
            <a:lvl6pPr marL="2743200" marR="0" lvl="5"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6pPr>
            <a:lvl7pPr marL="3200400" marR="0" lvl="6"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7pPr>
            <a:lvl8pPr marL="3657600" marR="0" lvl="7"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8pPr>
            <a:lvl9pPr marL="4114800" marR="0" lvl="8" indent="-317500" algn="l" rtl="0">
              <a:lnSpc>
                <a:spcPct val="115000"/>
              </a:lnSpc>
              <a:spcBef>
                <a:spcPts val="1600"/>
              </a:spcBef>
              <a:spcAft>
                <a:spcPts val="160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0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0" y="566103"/>
            <a:ext cx="9144000" cy="2387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5200"/>
              <a:buNone/>
            </a:pPr>
            <a:br>
              <a:rPr lang="en-US" sz="1800">
                <a:latin typeface="Times New Roman"/>
                <a:ea typeface="Times New Roman"/>
                <a:cs typeface="Times New Roman"/>
                <a:sym typeface="Times New Roman"/>
              </a:rPr>
            </a:br>
            <a:endParaRPr/>
          </a:p>
        </p:txBody>
      </p:sp>
      <p:sp>
        <p:nvSpPr>
          <p:cNvPr id="84" name="Google Shape;84;p1"/>
          <p:cNvSpPr txBox="1">
            <a:spLocks noGrp="1"/>
          </p:cNvSpPr>
          <p:nvPr>
            <p:ph type="subTitle" idx="1"/>
          </p:nvPr>
        </p:nvSpPr>
        <p:spPr>
          <a:xfrm>
            <a:off x="802830" y="3703004"/>
            <a:ext cx="5135765" cy="1440496"/>
          </a:xfrm>
          <a:prstGeom prst="rect">
            <a:avLst/>
          </a:prstGeom>
          <a:noFill/>
          <a:ln>
            <a:noFill/>
          </a:ln>
        </p:spPr>
        <p:txBody>
          <a:bodyPr spcFirstLastPara="1" wrap="square" lIns="91425" tIns="91425" rIns="91425" bIns="91425" anchor="t" anchorCtr="0">
            <a:normAutofit/>
          </a:bodyPr>
          <a:lstStyle/>
          <a:p>
            <a:pPr marL="0" marR="0" lvl="0" indent="0" algn="ctr" rtl="0">
              <a:lnSpc>
                <a:spcPct val="150000"/>
              </a:lnSpc>
              <a:spcBef>
                <a:spcPts val="0"/>
              </a:spcBef>
              <a:spcAft>
                <a:spcPts val="0"/>
              </a:spcAft>
              <a:buSzPts val="1400"/>
              <a:buNone/>
            </a:pPr>
            <a:r>
              <a:rPr lang="en-US" sz="1400" b="1" dirty="0">
                <a:latin typeface="+mj-lt"/>
                <a:ea typeface="Times New Roman"/>
                <a:cs typeface="Times New Roman"/>
                <a:sym typeface="Times New Roman"/>
              </a:rPr>
              <a:t>Scientific Computing</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Faculty of Computer and Information Science</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Ain Shams University</a:t>
            </a:r>
            <a:endParaRPr sz="1400" b="1" dirty="0">
              <a:latin typeface="+mj-lt"/>
            </a:endParaRPr>
          </a:p>
        </p:txBody>
      </p:sp>
      <p:sp>
        <p:nvSpPr>
          <p:cNvPr id="85" name="Google Shape;85;p1"/>
          <p:cNvSpPr txBox="1"/>
          <p:nvPr/>
        </p:nvSpPr>
        <p:spPr>
          <a:xfrm>
            <a:off x="0" y="1441593"/>
            <a:ext cx="6093328" cy="26028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191919"/>
              </a:buClr>
              <a:buSzPts val="5200"/>
              <a:buFont typeface="Be Vietnam Pro"/>
              <a:buNone/>
            </a:pPr>
            <a:r>
              <a:rPr lang="en-US" sz="4400" b="1" i="0" u="none" strike="noStrike" cap="none" dirty="0">
                <a:solidFill>
                  <a:schemeClr val="dk1"/>
                </a:solidFill>
                <a:latin typeface="Be Vietnam Pro"/>
                <a:ea typeface="Be Vietnam Pro"/>
                <a:cs typeface="Be Vietnam Pro"/>
                <a:sym typeface="Be Vietnam Pro"/>
              </a:rPr>
              <a:t>Echo-Based Cardiac Function Assessment</a:t>
            </a:r>
            <a:endParaRPr sz="4400" b="1" i="0" u="none" strike="noStrike" cap="none" dirty="0">
              <a:solidFill>
                <a:schemeClr val="lt2"/>
              </a:solidFill>
              <a:latin typeface="Be Vietnam Pro"/>
              <a:ea typeface="Be Vietnam Pro"/>
              <a:cs typeface="Be Vietnam Pro"/>
              <a:sym typeface="Be Vietnam Pro"/>
            </a:endParaRPr>
          </a:p>
        </p:txBody>
      </p:sp>
      <p:sp>
        <p:nvSpPr>
          <p:cNvPr id="86" name="Google Shape;86;p1"/>
          <p:cNvSpPr/>
          <p:nvPr/>
        </p:nvSpPr>
        <p:spPr>
          <a:xfrm>
            <a:off x="0" y="-29525"/>
            <a:ext cx="2269475" cy="837282"/>
          </a:xfrm>
          <a:prstGeom prst="rect">
            <a:avLst/>
          </a:prstGeom>
          <a:solidFill>
            <a:srgbClr val="E8F0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7" name="Google Shape;87;p1"/>
          <p:cNvPicPr preferRelativeResize="0"/>
          <p:nvPr/>
        </p:nvPicPr>
        <p:blipFill rotWithShape="1">
          <a:blip r:embed="rId3">
            <a:alphaModFix/>
          </a:blip>
          <a:srcRect b="26315"/>
          <a:stretch/>
        </p:blipFill>
        <p:spPr>
          <a:xfrm>
            <a:off x="245784" y="186769"/>
            <a:ext cx="1114093" cy="1043390"/>
          </a:xfrm>
          <a:prstGeom prst="ellipse">
            <a:avLst/>
          </a:prstGeom>
          <a:noFill/>
          <a:ln>
            <a:noFill/>
          </a:ln>
        </p:spPr>
      </p:pic>
      <p:pic>
        <p:nvPicPr>
          <p:cNvPr id="88" name="Google Shape;88;p1" descr="A ultrasound of a baby&#10;&#10;Description automatically generated"/>
          <p:cNvPicPr preferRelativeResize="0"/>
          <p:nvPr/>
        </p:nvPicPr>
        <p:blipFill rotWithShape="1">
          <a:blip r:embed="rId4">
            <a:alphaModFix/>
          </a:blip>
          <a:srcRect r="11231"/>
          <a:stretch/>
        </p:blipFill>
        <p:spPr>
          <a:xfrm>
            <a:off x="5947377" y="1605732"/>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43643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p:cNvSpPr txBox="1">
            <a:spLocks noGrp="1"/>
          </p:cNvSpPr>
          <p:nvPr>
            <p:ph type="title"/>
          </p:nvPr>
        </p:nvSpPr>
        <p:spPr>
          <a:xfrm>
            <a:off x="520620" y="51371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Objectives</a:t>
            </a:r>
            <a:endParaRPr/>
          </a:p>
        </p:txBody>
      </p:sp>
      <p:sp>
        <p:nvSpPr>
          <p:cNvPr id="365" name="Google Shape;365;p9"/>
          <p:cNvSpPr txBox="1">
            <a:spLocks noGrp="1"/>
          </p:cNvSpPr>
          <p:nvPr>
            <p:ph type="body" idx="1"/>
          </p:nvPr>
        </p:nvSpPr>
        <p:spPr>
          <a:xfrm>
            <a:off x="2429916" y="1964443"/>
            <a:ext cx="6156960" cy="2035900"/>
          </a:xfrm>
          <a:prstGeom prst="rect">
            <a:avLst/>
          </a:prstGeom>
          <a:noFill/>
          <a:ln>
            <a:noFill/>
          </a:ln>
        </p:spPr>
        <p:txBody>
          <a:bodyPr spcFirstLastPara="1" wrap="square" lIns="91425" tIns="91425" rIns="91425" bIns="91425" anchor="t" anchorCtr="0">
            <a:noAutofit/>
          </a:bodyPr>
          <a:lstStyle/>
          <a:p>
            <a:pPr lvl="1" indent="-317500" algn="just">
              <a:buSzPts val="1400"/>
              <a:buChar char="●"/>
            </a:pPr>
            <a:r>
              <a:rPr lang="en-US" dirty="0">
                <a:latin typeface="Arial"/>
                <a:ea typeface="Arial"/>
                <a:cs typeface="Arial"/>
                <a:sym typeface="Arial"/>
              </a:rPr>
              <a:t>Development a powered system capable of accurately assessing cardiac function and rapidly estimating the Ejection Fraction of left ventricle (LVEF) from Echocardiogram videos to determine whether the patient’s heart is normal or abnormal.</a:t>
            </a:r>
            <a:endParaRPr dirty="0">
              <a:latin typeface="Arial"/>
              <a:ea typeface="Arial"/>
              <a:cs typeface="Arial"/>
              <a:sym typeface="Arial"/>
            </a:endParaRPr>
          </a:p>
        </p:txBody>
      </p:sp>
      <p:pic>
        <p:nvPicPr>
          <p:cNvPr id="366" name="Google Shape;366;p9" descr="A phone with a medical mask&#10;&#10;Description automatically generated"/>
          <p:cNvPicPr preferRelativeResize="0"/>
          <p:nvPr/>
        </p:nvPicPr>
        <p:blipFill rotWithShape="1">
          <a:blip r:embed="rId3">
            <a:alphaModFix/>
          </a:blip>
          <a:srcRect/>
          <a:stretch/>
        </p:blipFill>
        <p:spPr>
          <a:xfrm>
            <a:off x="293174" y="1561943"/>
            <a:ext cx="2438400" cy="24384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anim calcmode="lin" valueType="num">
                                      <p:cBhvr>
                                        <p:cTn id="8" dur="1000" fill="hold"/>
                                        <p:tgtEl>
                                          <p:spTgt spid="366"/>
                                        </p:tgtEl>
                                        <p:attrNameLst>
                                          <p:attrName>ppt_x</p:attrName>
                                        </p:attrNameLst>
                                      </p:cBhvr>
                                      <p:tavLst>
                                        <p:tav tm="0">
                                          <p:val>
                                            <p:strVal val="#ppt_x"/>
                                          </p:val>
                                        </p:tav>
                                        <p:tav tm="100000">
                                          <p:val>
                                            <p:strVal val="#ppt_x"/>
                                          </p:val>
                                        </p:tav>
                                      </p:tavLst>
                                    </p:anim>
                                    <p:anim calcmode="lin" valueType="num">
                                      <p:cBhvr>
                                        <p:cTn id="9"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5">
                                            <p:txEl>
                                              <p:pRg st="0" end="0"/>
                                            </p:txEl>
                                          </p:spTgt>
                                        </p:tgtEl>
                                        <p:attrNameLst>
                                          <p:attrName>style.visibility</p:attrName>
                                        </p:attrNameLst>
                                      </p:cBhvr>
                                      <p:to>
                                        <p:strVal val="visible"/>
                                      </p:to>
                                    </p:set>
                                    <p:animEffect transition="in" filter="wipe(up)">
                                      <p:cBhvr>
                                        <p:cTn id="14" dur="500"/>
                                        <p:tgtEl>
                                          <p:spTgt spid="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
          <p:cNvSpPr txBox="1">
            <a:spLocks noGrp="1"/>
          </p:cNvSpPr>
          <p:nvPr>
            <p:ph type="title"/>
          </p:nvPr>
        </p:nvSpPr>
        <p:spPr>
          <a:xfrm>
            <a:off x="1649790" y="1901772"/>
            <a:ext cx="3566543"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System</a:t>
            </a:r>
            <a:br>
              <a:rPr lang="en-US"/>
            </a:br>
            <a:r>
              <a:rPr lang="en-US"/>
              <a:t>Architecture </a:t>
            </a:r>
            <a:endParaRPr/>
          </a:p>
        </p:txBody>
      </p:sp>
      <p:sp>
        <p:nvSpPr>
          <p:cNvPr id="373" name="Google Shape;373;p10"/>
          <p:cNvSpPr txBox="1">
            <a:spLocks noGrp="1"/>
          </p:cNvSpPr>
          <p:nvPr>
            <p:ph type="title" idx="2"/>
          </p:nvPr>
        </p:nvSpPr>
        <p:spPr>
          <a:xfrm>
            <a:off x="542975" y="2153575"/>
            <a:ext cx="1153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04</a:t>
            </a:r>
            <a:endParaRPr/>
          </a:p>
        </p:txBody>
      </p:sp>
      <p:grpSp>
        <p:nvGrpSpPr>
          <p:cNvPr id="374" name="Google Shape;374;p10"/>
          <p:cNvGrpSpPr/>
          <p:nvPr/>
        </p:nvGrpSpPr>
        <p:grpSpPr>
          <a:xfrm>
            <a:off x="5216320" y="1429048"/>
            <a:ext cx="2882755" cy="2493035"/>
            <a:chOff x="5548150" y="1325249"/>
            <a:chExt cx="2882755" cy="2493035"/>
          </a:xfrm>
        </p:grpSpPr>
        <p:sp>
          <p:nvSpPr>
            <p:cNvPr id="375" name="Google Shape;375;p10"/>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38" name="Google Shape;438;p11"/>
          <p:cNvSpPr/>
          <p:nvPr/>
        </p:nvSpPr>
        <p:spPr>
          <a:xfrm rot="761630">
            <a:off x="8199543" y="3026759"/>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2" name="Google Shape;432;p11"/>
          <p:cNvSpPr/>
          <p:nvPr/>
        </p:nvSpPr>
        <p:spPr>
          <a:xfrm rot="-1195716">
            <a:off x="8162404" y="2664631"/>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1" name="Google Shape;421;p11"/>
          <p:cNvSpPr/>
          <p:nvPr/>
        </p:nvSpPr>
        <p:spPr>
          <a:xfrm>
            <a:off x="8264" y="281753"/>
            <a:ext cx="7669821" cy="6824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600" b="1" i="0" u="none" strike="noStrike" cap="none">
                <a:solidFill>
                  <a:schemeClr val="dk1"/>
                </a:solidFill>
                <a:latin typeface="Be Vietnam Pro"/>
                <a:ea typeface="Be Vietnam Pro"/>
                <a:cs typeface="Be Vietnam Pro"/>
                <a:sym typeface="Be Vietnam Pro"/>
              </a:rPr>
              <a:t>System Architecture</a:t>
            </a:r>
            <a:endParaRPr sz="3500" b="1" i="0" u="none" strike="noStrike" cap="none">
              <a:solidFill>
                <a:schemeClr val="dk1"/>
              </a:solidFill>
              <a:latin typeface="Be Vietnam Pro"/>
              <a:ea typeface="Be Vietnam Pro"/>
              <a:cs typeface="Be Vietnam Pro"/>
              <a:sym typeface="Be Vietnam Pro"/>
            </a:endParaRPr>
          </a:p>
        </p:txBody>
      </p:sp>
      <p:sp>
        <p:nvSpPr>
          <p:cNvPr id="422" name="Google Shape;422;p11"/>
          <p:cNvSpPr/>
          <p:nvPr/>
        </p:nvSpPr>
        <p:spPr>
          <a:xfrm rot="10800000">
            <a:off x="2356967" y="3291212"/>
            <a:ext cx="1270818" cy="1031436"/>
          </a:xfrm>
          <a:custGeom>
            <a:avLst/>
            <a:gdLst/>
            <a:ahLst/>
            <a:cxnLst/>
            <a:rect l="l" t="t" r="r" b="b"/>
            <a:pathLst>
              <a:path w="1156967" h="658116" extrusionOk="0">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1"/>
          <p:cNvSpPr txBox="1"/>
          <p:nvPr/>
        </p:nvSpPr>
        <p:spPr>
          <a:xfrm>
            <a:off x="2359179" y="3648452"/>
            <a:ext cx="12966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Be Vietnam Pro"/>
                <a:ea typeface="Be Vietnam Pro"/>
                <a:cs typeface="Be Vietnam Pro"/>
                <a:sym typeface="Be Vietnam Pro"/>
              </a:rPr>
              <a:t>Transformer </a:t>
            </a:r>
            <a:r>
              <a:rPr lang="en-US" sz="1200" b="1" i="0" u="none" strike="noStrike" cap="none" dirty="0" err="1">
                <a:solidFill>
                  <a:srgbClr val="000000"/>
                </a:solidFill>
                <a:latin typeface="Be Vietnam Pro"/>
                <a:ea typeface="Be Vietnam Pro"/>
                <a:cs typeface="Be Vietnam Pro"/>
                <a:sym typeface="Be Vietnam Pro"/>
              </a:rPr>
              <a:t>ResNet</a:t>
            </a:r>
            <a:r>
              <a:rPr lang="en-US" sz="1200" b="1" i="0" u="none" strike="noStrike" cap="none" dirty="0">
                <a:solidFill>
                  <a:srgbClr val="000000"/>
                </a:solidFill>
                <a:latin typeface="Be Vietnam Pro"/>
                <a:ea typeface="Be Vietnam Pro"/>
                <a:cs typeface="Be Vietnam Pro"/>
                <a:sym typeface="Be Vietnam Pro"/>
              </a:rPr>
              <a:t>-BERT </a:t>
            </a:r>
            <a:endParaRPr sz="1200" b="0" i="0" u="none" strike="noStrike" cap="none" dirty="0">
              <a:solidFill>
                <a:srgbClr val="000000"/>
              </a:solidFill>
              <a:latin typeface="Be Vietnam Pro"/>
              <a:ea typeface="Be Vietnam Pro"/>
              <a:cs typeface="Be Vietnam Pro"/>
              <a:sym typeface="Be Vietnam Pro"/>
            </a:endParaRPr>
          </a:p>
        </p:txBody>
      </p:sp>
      <p:sp>
        <p:nvSpPr>
          <p:cNvPr id="424" name="Google Shape;424;p11"/>
          <p:cNvSpPr/>
          <p:nvPr/>
        </p:nvSpPr>
        <p:spPr>
          <a:xfrm>
            <a:off x="5317573" y="3497330"/>
            <a:ext cx="2090314" cy="371606"/>
          </a:xfrm>
          <a:prstGeom prst="rect">
            <a:avLst/>
          </a:prstGeom>
          <a:blipFill rotWithShape="1">
            <a:blip r:embed="rId3">
              <a:alphaModFix/>
            </a:blip>
            <a:stretch>
              <a:fillRect b="-71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25" name="Google Shape;425;p11"/>
          <p:cNvSpPr/>
          <p:nvPr/>
        </p:nvSpPr>
        <p:spPr>
          <a:xfrm rot="10800000">
            <a:off x="5299437" y="3429930"/>
            <a:ext cx="1989935" cy="461625"/>
          </a:xfrm>
          <a:prstGeom prst="wedgeRoundRectCallout">
            <a:avLst>
              <a:gd name="adj1" fmla="val -16989"/>
              <a:gd name="adj2" fmla="val 75809"/>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1"/>
          <p:cNvSpPr/>
          <p:nvPr/>
        </p:nvSpPr>
        <p:spPr>
          <a:xfrm>
            <a:off x="2024988" y="2648103"/>
            <a:ext cx="929263" cy="631710"/>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Detect</a:t>
            </a:r>
            <a:endParaRPr dirty="0"/>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 (ES –ED) frames</a:t>
            </a:r>
            <a:endParaRPr dirty="0"/>
          </a:p>
        </p:txBody>
      </p:sp>
      <p:sp>
        <p:nvSpPr>
          <p:cNvPr id="427" name="Google Shape;427;p11"/>
          <p:cNvSpPr/>
          <p:nvPr/>
        </p:nvSpPr>
        <p:spPr>
          <a:xfrm>
            <a:off x="3043427" y="2648103"/>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Get the binary mask to left ventricle</a:t>
            </a:r>
            <a:endParaRPr dirty="0"/>
          </a:p>
        </p:txBody>
      </p:sp>
      <p:sp>
        <p:nvSpPr>
          <p:cNvPr id="428" name="Google Shape;428;p11"/>
          <p:cNvSpPr/>
          <p:nvPr/>
        </p:nvSpPr>
        <p:spPr>
          <a:xfrm>
            <a:off x="2908376" y="2922258"/>
            <a:ext cx="260266" cy="103098"/>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9" name="Google Shape;429;p11"/>
          <p:cNvSpPr/>
          <p:nvPr/>
        </p:nvSpPr>
        <p:spPr>
          <a:xfrm>
            <a:off x="6228821" y="2588149"/>
            <a:ext cx="904367" cy="682431"/>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Ejection Fraction</a:t>
            </a:r>
            <a:endParaRPr/>
          </a:p>
        </p:txBody>
      </p:sp>
      <p:sp>
        <p:nvSpPr>
          <p:cNvPr id="430" name="Google Shape;430;p11"/>
          <p:cNvSpPr/>
          <p:nvPr/>
        </p:nvSpPr>
        <p:spPr>
          <a:xfrm>
            <a:off x="7119013" y="2608462"/>
            <a:ext cx="1286770" cy="671351"/>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Thresholding</a:t>
            </a:r>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Classification</a:t>
            </a:r>
            <a:endParaRPr dirty="0"/>
          </a:p>
        </p:txBody>
      </p:sp>
      <p:sp>
        <p:nvSpPr>
          <p:cNvPr id="431" name="Google Shape;431;p11"/>
          <p:cNvSpPr/>
          <p:nvPr/>
        </p:nvSpPr>
        <p:spPr>
          <a:xfrm>
            <a:off x="7043603" y="2904865"/>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3" name="Google Shape;433;p11"/>
          <p:cNvSpPr/>
          <p:nvPr/>
        </p:nvSpPr>
        <p:spPr>
          <a:xfrm>
            <a:off x="1816775" y="287958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4" name="Google Shape;434;p11"/>
          <p:cNvSpPr/>
          <p:nvPr/>
        </p:nvSpPr>
        <p:spPr>
          <a:xfrm>
            <a:off x="1062250" y="2625120"/>
            <a:ext cx="872548" cy="645460"/>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Video Analysis</a:t>
            </a:r>
            <a:endParaRPr dirty="0"/>
          </a:p>
        </p:txBody>
      </p:sp>
      <p:pic>
        <p:nvPicPr>
          <p:cNvPr id="435" name="Google Shape;435;p11" descr="A ultrasound of a baby&#10;&#10;Description automatically generated"/>
          <p:cNvPicPr preferRelativeResize="0"/>
          <p:nvPr/>
        </p:nvPicPr>
        <p:blipFill rotWithShape="1">
          <a:blip r:embed="rId4">
            <a:alphaModFix/>
          </a:blip>
          <a:srcRect r="11231"/>
          <a:stretch/>
        </p:blipFill>
        <p:spPr>
          <a:xfrm>
            <a:off x="96980" y="2575521"/>
            <a:ext cx="860292" cy="682431"/>
          </a:xfrm>
          <a:prstGeom prst="roundRect">
            <a:avLst>
              <a:gd name="adj" fmla="val 8594"/>
            </a:avLst>
          </a:prstGeom>
          <a:solidFill>
            <a:srgbClr val="ECECEC"/>
          </a:solidFill>
          <a:ln>
            <a:noFill/>
          </a:ln>
          <a:effectLst>
            <a:reflection stA="38000" endPos="28000" dist="5000" dir="5400000" sy="-100000" algn="bl" rotWithShape="0"/>
          </a:effectLst>
        </p:spPr>
      </p:pic>
      <p:sp>
        <p:nvSpPr>
          <p:cNvPr id="436" name="Google Shape;436;p11"/>
          <p:cNvSpPr/>
          <p:nvPr/>
        </p:nvSpPr>
        <p:spPr>
          <a:xfrm>
            <a:off x="948122" y="2867876"/>
            <a:ext cx="282364" cy="149591"/>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7" name="Google Shape;437;p11"/>
          <p:cNvSpPr txBox="1"/>
          <p:nvPr/>
        </p:nvSpPr>
        <p:spPr>
          <a:xfrm>
            <a:off x="8447749" y="2480845"/>
            <a:ext cx="88447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lt2"/>
                </a:solidFill>
                <a:latin typeface="Arial"/>
                <a:ea typeface="Arial"/>
                <a:cs typeface="Arial"/>
                <a:sym typeface="Arial"/>
              </a:rPr>
              <a:t>Normal</a:t>
            </a:r>
            <a:endParaRPr sz="1400" b="1" i="0" u="none" strike="noStrike" cap="none">
              <a:solidFill>
                <a:schemeClr val="lt2"/>
              </a:solidFill>
              <a:latin typeface="Arial"/>
              <a:ea typeface="Arial"/>
              <a:cs typeface="Arial"/>
              <a:sym typeface="Arial"/>
            </a:endParaRPr>
          </a:p>
        </p:txBody>
      </p:sp>
      <p:sp>
        <p:nvSpPr>
          <p:cNvPr id="439" name="Google Shape;439;p11"/>
          <p:cNvSpPr txBox="1"/>
          <p:nvPr/>
        </p:nvSpPr>
        <p:spPr>
          <a:xfrm>
            <a:off x="8288733" y="3111668"/>
            <a:ext cx="120250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dirty="0">
                <a:solidFill>
                  <a:schemeClr val="lt2"/>
                </a:solidFill>
                <a:latin typeface="Arial"/>
                <a:ea typeface="Arial"/>
                <a:cs typeface="Arial"/>
                <a:sym typeface="Arial"/>
              </a:rPr>
              <a:t>Abnormal</a:t>
            </a:r>
            <a:endParaRPr sz="1400" b="1" i="0" u="none" strike="noStrike" cap="none" dirty="0">
              <a:solidFill>
                <a:schemeClr val="lt2"/>
              </a:solidFill>
              <a:latin typeface="Arial"/>
              <a:ea typeface="Arial"/>
              <a:cs typeface="Arial"/>
              <a:sym typeface="Arial"/>
            </a:endParaRPr>
          </a:p>
        </p:txBody>
      </p:sp>
      <p:pic>
        <p:nvPicPr>
          <p:cNvPr id="440" name="Google Shape;440;p11"/>
          <p:cNvPicPr preferRelativeResize="0"/>
          <p:nvPr/>
        </p:nvPicPr>
        <p:blipFill rotWithShape="1">
          <a:blip r:embed="rId5">
            <a:alphaModFix/>
          </a:blip>
          <a:srcRect/>
          <a:stretch/>
        </p:blipFill>
        <p:spPr>
          <a:xfrm>
            <a:off x="977890" y="3686452"/>
            <a:ext cx="1278727" cy="599679"/>
          </a:xfrm>
          <a:prstGeom prst="rect">
            <a:avLst/>
          </a:prstGeom>
          <a:noFill/>
          <a:ln>
            <a:noFill/>
          </a:ln>
        </p:spPr>
      </p:pic>
      <p:sp>
        <p:nvSpPr>
          <p:cNvPr id="441" name="Google Shape;441;p11"/>
          <p:cNvSpPr/>
          <p:nvPr/>
        </p:nvSpPr>
        <p:spPr>
          <a:xfrm>
            <a:off x="955398" y="3343346"/>
            <a:ext cx="1270818" cy="967905"/>
          </a:xfrm>
          <a:custGeom>
            <a:avLst/>
            <a:gdLst/>
            <a:ahLst/>
            <a:cxnLst/>
            <a:rect l="l" t="t" r="r" b="b"/>
            <a:pathLst>
              <a:path w="1597144" h="1221434" extrusionOk="0">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1"/>
          <p:cNvSpPr txBox="1"/>
          <p:nvPr/>
        </p:nvSpPr>
        <p:spPr>
          <a:xfrm>
            <a:off x="1280588" y="3406134"/>
            <a:ext cx="744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Be Vietnam Pro"/>
                <a:ea typeface="Be Vietnam Pro"/>
                <a:cs typeface="Be Vietnam Pro"/>
                <a:sym typeface="Be Vietnam Pro"/>
              </a:rPr>
              <a:t>frames</a:t>
            </a:r>
            <a:endParaRPr dirty="0"/>
          </a:p>
        </p:txBody>
      </p:sp>
      <p:sp>
        <p:nvSpPr>
          <p:cNvPr id="443" name="Google Shape;443;p11"/>
          <p:cNvSpPr/>
          <p:nvPr/>
        </p:nvSpPr>
        <p:spPr>
          <a:xfrm>
            <a:off x="1725266" y="1215016"/>
            <a:ext cx="3451649" cy="1210157"/>
          </a:xfrm>
          <a:prstGeom prst="wedgeRoundRectCallout">
            <a:avLst>
              <a:gd name="adj1" fmla="val 18677"/>
              <a:gd name="adj2" fmla="val 71767"/>
              <a:gd name="adj3" fmla="val 16667"/>
            </a:avLst>
          </a:prstGeom>
          <a:noFill/>
          <a:ln w="222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pic>
        <p:nvPicPr>
          <p:cNvPr id="444" name="Google Shape;444;p11" descr="A yellow object on a purple background&#10;&#10;Description automatically generated"/>
          <p:cNvPicPr preferRelativeResize="0"/>
          <p:nvPr/>
        </p:nvPicPr>
        <p:blipFill rotWithShape="1">
          <a:blip r:embed="rId6">
            <a:alphaModFix/>
          </a:blip>
          <a:srcRect/>
          <a:stretch/>
        </p:blipFill>
        <p:spPr>
          <a:xfrm>
            <a:off x="1835051" y="1504720"/>
            <a:ext cx="1979589" cy="822985"/>
          </a:xfrm>
          <a:prstGeom prst="rect">
            <a:avLst/>
          </a:prstGeom>
          <a:noFill/>
          <a:ln>
            <a:noFill/>
          </a:ln>
        </p:spPr>
      </p:pic>
      <p:pic>
        <p:nvPicPr>
          <p:cNvPr id="445" name="Google Shape;445;p11" descr="A ultrasound image of a baby&#10;&#10;Description automatically generated"/>
          <p:cNvPicPr preferRelativeResize="0"/>
          <p:nvPr/>
        </p:nvPicPr>
        <p:blipFill rotWithShape="1">
          <a:blip r:embed="rId7">
            <a:alphaModFix/>
          </a:blip>
          <a:srcRect/>
          <a:stretch/>
        </p:blipFill>
        <p:spPr>
          <a:xfrm>
            <a:off x="4215031" y="1503207"/>
            <a:ext cx="892955" cy="816932"/>
          </a:xfrm>
          <a:prstGeom prst="rect">
            <a:avLst/>
          </a:prstGeom>
          <a:noFill/>
          <a:ln>
            <a:noFill/>
          </a:ln>
        </p:spPr>
      </p:pic>
      <p:cxnSp>
        <p:nvCxnSpPr>
          <p:cNvPr id="446" name="Google Shape;446;p11"/>
          <p:cNvCxnSpPr/>
          <p:nvPr/>
        </p:nvCxnSpPr>
        <p:spPr>
          <a:xfrm>
            <a:off x="3814640" y="1938980"/>
            <a:ext cx="421108" cy="0"/>
          </a:xfrm>
          <a:prstGeom prst="straightConnector1">
            <a:avLst/>
          </a:prstGeom>
          <a:noFill/>
          <a:ln w="19050" cap="flat" cmpd="sng">
            <a:solidFill>
              <a:schemeClr val="accent3"/>
            </a:solidFill>
            <a:prstDash val="solid"/>
            <a:round/>
            <a:headEnd type="none" w="sm" len="sm"/>
            <a:tailEnd type="stealth" w="med" len="med"/>
          </a:ln>
        </p:spPr>
      </p:cxnSp>
      <p:sp>
        <p:nvSpPr>
          <p:cNvPr id="447" name="Google Shape;447;p11"/>
          <p:cNvSpPr txBox="1"/>
          <p:nvPr/>
        </p:nvSpPr>
        <p:spPr>
          <a:xfrm>
            <a:off x="1804531" y="1275657"/>
            <a:ext cx="109196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U-Net Model :</a:t>
            </a:r>
            <a:endParaRPr/>
          </a:p>
        </p:txBody>
      </p:sp>
      <p:sp>
        <p:nvSpPr>
          <p:cNvPr id="448" name="Google Shape;448;p11"/>
          <p:cNvSpPr/>
          <p:nvPr/>
        </p:nvSpPr>
        <p:spPr>
          <a:xfrm>
            <a:off x="6153062" y="2892509"/>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49" name="Google Shape;449;p11"/>
          <p:cNvGrpSpPr/>
          <p:nvPr/>
        </p:nvGrpSpPr>
        <p:grpSpPr>
          <a:xfrm>
            <a:off x="5550309" y="1279024"/>
            <a:ext cx="3285510" cy="1275603"/>
            <a:chOff x="1385264" y="1313570"/>
            <a:chExt cx="3681003" cy="1656619"/>
          </a:xfrm>
        </p:grpSpPr>
        <p:sp>
          <p:nvSpPr>
            <p:cNvPr id="450" name="Google Shape;450;p11"/>
            <p:cNvSpPr/>
            <p:nvPr/>
          </p:nvSpPr>
          <p:spPr>
            <a:xfrm>
              <a:off x="1390603" y="1313570"/>
              <a:ext cx="3675664" cy="1461976"/>
            </a:xfrm>
            <a:prstGeom prst="wedgeRoundRectCallout">
              <a:avLst>
                <a:gd name="adj1" fmla="val -43610"/>
                <a:gd name="adj2" fmla="val 69721"/>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1"/>
            <p:cNvSpPr txBox="1"/>
            <p:nvPr/>
          </p:nvSpPr>
          <p:spPr>
            <a:xfrm>
              <a:off x="1385264" y="1483943"/>
              <a:ext cx="2963755" cy="1486246"/>
            </a:xfrm>
            <a:prstGeom prst="rect">
              <a:avLst/>
            </a:prstGeom>
            <a:blipFill rotWithShape="1">
              <a:blip r:embed="rId8">
                <a:alphaModFix/>
              </a:blip>
              <a:stretch>
                <a:fillRect t="-6911" r="-4144" b="-35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52" name="Google Shape;452;p11"/>
            <p:cNvPicPr preferRelativeResize="0"/>
            <p:nvPr/>
          </p:nvPicPr>
          <p:blipFill rotWithShape="1">
            <a:blip r:embed="rId9">
              <a:alphaModFix/>
            </a:blip>
            <a:srcRect/>
            <a:stretch/>
          </p:blipFill>
          <p:spPr>
            <a:xfrm>
              <a:off x="4193615" y="1334413"/>
              <a:ext cx="669600" cy="679270"/>
            </a:xfrm>
            <a:prstGeom prst="rect">
              <a:avLst/>
            </a:prstGeom>
            <a:noFill/>
            <a:ln>
              <a:noFill/>
            </a:ln>
          </p:spPr>
        </p:pic>
        <p:pic>
          <p:nvPicPr>
            <p:cNvPr id="453" name="Google Shape;453;p11"/>
            <p:cNvPicPr preferRelativeResize="0"/>
            <p:nvPr/>
          </p:nvPicPr>
          <p:blipFill rotWithShape="1">
            <a:blip r:embed="rId10">
              <a:alphaModFix/>
            </a:blip>
            <a:srcRect/>
            <a:stretch/>
          </p:blipFill>
          <p:spPr>
            <a:xfrm>
              <a:off x="4220488" y="2013684"/>
              <a:ext cx="622579" cy="589734"/>
            </a:xfrm>
            <a:prstGeom prst="rect">
              <a:avLst/>
            </a:prstGeom>
            <a:noFill/>
            <a:ln>
              <a:noFill/>
            </a:ln>
          </p:spPr>
        </p:pic>
      </p:grpSp>
      <p:sp>
        <p:nvSpPr>
          <p:cNvPr id="454" name="Google Shape;454;p11"/>
          <p:cNvSpPr/>
          <p:nvPr/>
        </p:nvSpPr>
        <p:spPr>
          <a:xfrm>
            <a:off x="4052771" y="2638260"/>
            <a:ext cx="1055215" cy="654439"/>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Landmarks Detection</a:t>
            </a:r>
            <a:endParaRPr/>
          </a:p>
        </p:txBody>
      </p:sp>
      <p:sp>
        <p:nvSpPr>
          <p:cNvPr id="455" name="Google Shape;455;p11"/>
          <p:cNvSpPr/>
          <p:nvPr/>
        </p:nvSpPr>
        <p:spPr>
          <a:xfrm>
            <a:off x="3904955" y="291455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6" name="Google Shape;456;p11"/>
          <p:cNvSpPr/>
          <p:nvPr/>
        </p:nvSpPr>
        <p:spPr>
          <a:xfrm>
            <a:off x="5257258" y="2638260"/>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Volume</a:t>
            </a:r>
            <a:endParaRPr/>
          </a:p>
        </p:txBody>
      </p:sp>
      <p:sp>
        <p:nvSpPr>
          <p:cNvPr id="457" name="Google Shape;457;p11"/>
          <p:cNvSpPr/>
          <p:nvPr/>
        </p:nvSpPr>
        <p:spPr>
          <a:xfrm>
            <a:off x="5044227" y="2922258"/>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425;p11">
            <a:extLst>
              <a:ext uri="{FF2B5EF4-FFF2-40B4-BE49-F238E27FC236}">
                <a16:creationId xmlns:a16="http://schemas.microsoft.com/office/drawing/2014/main" id="{8D9F4985-7D22-E9DE-0B58-61E646B9CD03}"/>
              </a:ext>
            </a:extLst>
          </p:cNvPr>
          <p:cNvSpPr/>
          <p:nvPr/>
        </p:nvSpPr>
        <p:spPr>
          <a:xfrm rot="10800000">
            <a:off x="7389185" y="3406133"/>
            <a:ext cx="1618730" cy="473207"/>
          </a:xfrm>
          <a:prstGeom prst="wedgeRoundRectCallout">
            <a:avLst>
              <a:gd name="adj1" fmla="val 17769"/>
              <a:gd name="adj2" fmla="val 70730"/>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424;p11">
            <a:extLst>
              <a:ext uri="{FF2B5EF4-FFF2-40B4-BE49-F238E27FC236}">
                <a16:creationId xmlns:a16="http://schemas.microsoft.com/office/drawing/2014/main" id="{4BB7F2A8-D32E-3D36-7844-5163FF35A0AE}"/>
              </a:ext>
            </a:extLst>
          </p:cNvPr>
          <p:cNvSpPr/>
          <p:nvPr/>
        </p:nvSpPr>
        <p:spPr>
          <a:xfrm>
            <a:off x="7417189" y="3521390"/>
            <a:ext cx="1699160" cy="242692"/>
          </a:xfrm>
          <a:prstGeom prst="rect">
            <a:avLst/>
          </a:prstGeom>
          <a:blipFill rotWithShape="1">
            <a:blip r:embed="rId3">
              <a:alphaModFix/>
            </a:blip>
            <a:stretch>
              <a:fillRect t="-125195" b="-13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1"/>
                                        </p:tgtEl>
                                        <p:attrNameLst>
                                          <p:attrName>style.visibility</p:attrName>
                                        </p:attrNameLst>
                                      </p:cBhvr>
                                      <p:to>
                                        <p:strVal val="visible"/>
                                      </p:to>
                                    </p:set>
                                    <p:animEffect transition="in" filter="fade">
                                      <p:cBhvr>
                                        <p:cTn id="13" dur="500"/>
                                        <p:tgtEl>
                                          <p:spTgt spid="4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4"/>
                                        </p:tgtEl>
                                        <p:attrNameLst>
                                          <p:attrName>style.visibility</p:attrName>
                                        </p:attrNameLst>
                                      </p:cBhvr>
                                      <p:to>
                                        <p:strVal val="visible"/>
                                      </p:to>
                                    </p:set>
                                    <p:animEffect transition="in" filter="fade">
                                      <p:cBhvr>
                                        <p:cTn id="16" dur="500"/>
                                        <p:tgtEl>
                                          <p:spTgt spid="4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500"/>
                                        <p:tgtEl>
                                          <p:spTgt spid="4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500"/>
                                        <p:tgtEl>
                                          <p:spTgt spid="4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fade">
                                      <p:cBhvr>
                                        <p:cTn id="30" dur="500"/>
                                        <p:tgtEl>
                                          <p:spTgt spid="4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2"/>
                                        </p:tgtEl>
                                        <p:attrNameLst>
                                          <p:attrName>style.visibility</p:attrName>
                                        </p:attrNameLst>
                                      </p:cBhvr>
                                      <p:to>
                                        <p:strVal val="visible"/>
                                      </p:to>
                                    </p:set>
                                    <p:animEffect transition="in" filter="fade">
                                      <p:cBhvr>
                                        <p:cTn id="33" dur="500"/>
                                        <p:tgtEl>
                                          <p:spTgt spid="4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7"/>
                                        </p:tgtEl>
                                        <p:attrNameLst>
                                          <p:attrName>style.visibility</p:attrName>
                                        </p:attrNameLst>
                                      </p:cBhvr>
                                      <p:to>
                                        <p:strVal val="visible"/>
                                      </p:to>
                                    </p:set>
                                    <p:animEffect transition="in" filter="fade">
                                      <p:cBhvr>
                                        <p:cTn id="41" dur="500"/>
                                        <p:tgtEl>
                                          <p:spTgt spid="4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44"/>
                                        </p:tgtEl>
                                        <p:attrNameLst>
                                          <p:attrName>style.visibility</p:attrName>
                                        </p:attrNameLst>
                                      </p:cBhvr>
                                      <p:to>
                                        <p:strVal val="visible"/>
                                      </p:to>
                                    </p:set>
                                    <p:animEffect transition="in" filter="fade">
                                      <p:cBhvr>
                                        <p:cTn id="47" dur="500"/>
                                        <p:tgtEl>
                                          <p:spTgt spid="4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3"/>
                                        </p:tgtEl>
                                        <p:attrNameLst>
                                          <p:attrName>style.visibility</p:attrName>
                                        </p:attrNameLst>
                                      </p:cBhvr>
                                      <p:to>
                                        <p:strVal val="visible"/>
                                      </p:to>
                                    </p:set>
                                    <p:animEffect transition="in" filter="fade">
                                      <p:cBhvr>
                                        <p:cTn id="50" dur="500"/>
                                        <p:tgtEl>
                                          <p:spTgt spid="4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4"/>
                                        </p:tgtEl>
                                        <p:attrNameLst>
                                          <p:attrName>style.visibility</p:attrName>
                                        </p:attrNameLst>
                                      </p:cBhvr>
                                      <p:to>
                                        <p:strVal val="visible"/>
                                      </p:to>
                                    </p:set>
                                    <p:animEffect transition="in" filter="fade">
                                      <p:cBhvr>
                                        <p:cTn id="58" dur="500"/>
                                        <p:tgtEl>
                                          <p:spTgt spid="454"/>
                                        </p:tgtEl>
                                      </p:cBhvr>
                                    </p:animEffect>
                                  </p:childTnLst>
                                </p:cTn>
                              </p:par>
                              <p:par>
                                <p:cTn id="59" presetID="10" presetClass="entr" presetSubtype="0" fill="hold" nodeType="withEffect">
                                  <p:stCondLst>
                                    <p:cond delay="0"/>
                                  </p:stCondLst>
                                  <p:childTnLst>
                                    <p:set>
                                      <p:cBhvr>
                                        <p:cTn id="60" dur="1" fill="hold">
                                          <p:stCondLst>
                                            <p:cond delay="0"/>
                                          </p:stCondLst>
                                        </p:cTn>
                                        <p:tgtEl>
                                          <p:spTgt spid="446"/>
                                        </p:tgtEl>
                                        <p:attrNameLst>
                                          <p:attrName>style.visibility</p:attrName>
                                        </p:attrNameLst>
                                      </p:cBhvr>
                                      <p:to>
                                        <p:strVal val="visible"/>
                                      </p:to>
                                    </p:set>
                                    <p:animEffect transition="in" filter="fade">
                                      <p:cBhvr>
                                        <p:cTn id="61" dur="500"/>
                                        <p:tgtEl>
                                          <p:spTgt spid="446"/>
                                        </p:tgtEl>
                                      </p:cBhvr>
                                    </p:animEffect>
                                  </p:childTnLst>
                                </p:cTn>
                              </p:par>
                              <p:par>
                                <p:cTn id="62" presetID="10" presetClass="entr" presetSubtype="0" fill="hold" nodeType="withEffect">
                                  <p:stCondLst>
                                    <p:cond delay="0"/>
                                  </p:stCondLst>
                                  <p:childTnLst>
                                    <p:set>
                                      <p:cBhvr>
                                        <p:cTn id="63" dur="1" fill="hold">
                                          <p:stCondLst>
                                            <p:cond delay="0"/>
                                          </p:stCondLst>
                                        </p:cTn>
                                        <p:tgtEl>
                                          <p:spTgt spid="445"/>
                                        </p:tgtEl>
                                        <p:attrNameLst>
                                          <p:attrName>style.visibility</p:attrName>
                                        </p:attrNameLst>
                                      </p:cBhvr>
                                      <p:to>
                                        <p:strVal val="visible"/>
                                      </p:to>
                                    </p:set>
                                    <p:animEffect transition="in" filter="fade">
                                      <p:cBhvr>
                                        <p:cTn id="64" dur="500"/>
                                        <p:tgtEl>
                                          <p:spTgt spid="4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7"/>
                                        </p:tgtEl>
                                        <p:attrNameLst>
                                          <p:attrName>style.visibility</p:attrName>
                                        </p:attrNameLst>
                                      </p:cBhvr>
                                      <p:to>
                                        <p:strVal val="visible"/>
                                      </p:to>
                                    </p:set>
                                    <p:animEffect transition="in" filter="fade">
                                      <p:cBhvr>
                                        <p:cTn id="69" dur="500"/>
                                        <p:tgtEl>
                                          <p:spTgt spid="4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500"/>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49"/>
                                        </p:tgtEl>
                                        <p:attrNameLst>
                                          <p:attrName>style.visibility</p:attrName>
                                        </p:attrNameLst>
                                      </p:cBhvr>
                                      <p:to>
                                        <p:strVal val="visible"/>
                                      </p:to>
                                    </p:set>
                                    <p:animEffect transition="in" filter="fade">
                                      <p:cBhvr>
                                        <p:cTn id="75" dur="500"/>
                                        <p:tgtEl>
                                          <p:spTgt spid="4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8"/>
                                        </p:tgtEl>
                                        <p:attrNameLst>
                                          <p:attrName>style.visibility</p:attrName>
                                        </p:attrNameLst>
                                      </p:cBhvr>
                                      <p:to>
                                        <p:strVal val="visible"/>
                                      </p:to>
                                    </p:set>
                                    <p:animEffect transition="in" filter="fade">
                                      <p:cBhvr>
                                        <p:cTn id="80" dur="500"/>
                                        <p:tgtEl>
                                          <p:spTgt spid="4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500"/>
                                        <p:tgtEl>
                                          <p:spTgt spid="4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4"/>
                                        </p:tgtEl>
                                        <p:attrNameLst>
                                          <p:attrName>style.visibility</p:attrName>
                                        </p:attrNameLst>
                                      </p:cBhvr>
                                      <p:to>
                                        <p:strVal val="visible"/>
                                      </p:to>
                                    </p:set>
                                    <p:animEffect transition="in" filter="fade">
                                      <p:cBhvr>
                                        <p:cTn id="86" dur="500"/>
                                        <p:tgtEl>
                                          <p:spTgt spid="4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5"/>
                                        </p:tgtEl>
                                        <p:attrNameLst>
                                          <p:attrName>style.visibility</p:attrName>
                                        </p:attrNameLst>
                                      </p:cBhvr>
                                      <p:to>
                                        <p:strVal val="visible"/>
                                      </p:to>
                                    </p:set>
                                    <p:animEffect transition="in" filter="fade">
                                      <p:cBhvr>
                                        <p:cTn id="89" dur="500"/>
                                        <p:tgtEl>
                                          <p:spTgt spid="4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500"/>
                                        <p:tgtEl>
                                          <p:spTgt spid="4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8"/>
                                        </p:tgtEl>
                                        <p:attrNameLst>
                                          <p:attrName>style.visibility</p:attrName>
                                        </p:attrNameLst>
                                      </p:cBhvr>
                                      <p:to>
                                        <p:strVal val="visible"/>
                                      </p:to>
                                    </p:set>
                                    <p:animEffect transition="in" filter="fade">
                                      <p:cBhvr>
                                        <p:cTn id="97" dur="500"/>
                                        <p:tgtEl>
                                          <p:spTgt spid="4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2"/>
                                        </p:tgtEl>
                                        <p:attrNameLst>
                                          <p:attrName>style.visibility</p:attrName>
                                        </p:attrNameLst>
                                      </p:cBhvr>
                                      <p:to>
                                        <p:strVal val="visible"/>
                                      </p:to>
                                    </p:set>
                                    <p:animEffect transition="in" filter="fade">
                                      <p:cBhvr>
                                        <p:cTn id="100" dur="500"/>
                                        <p:tgtEl>
                                          <p:spTgt spid="4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7"/>
                                        </p:tgtEl>
                                        <p:attrNameLst>
                                          <p:attrName>style.visibility</p:attrName>
                                        </p:attrNameLst>
                                      </p:cBhvr>
                                      <p:to>
                                        <p:strVal val="visible"/>
                                      </p:to>
                                    </p:set>
                                    <p:animEffect transition="in" filter="fade">
                                      <p:cBhvr>
                                        <p:cTn id="106" dur="500"/>
                                        <p:tgtEl>
                                          <p:spTgt spid="4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9"/>
                                        </p:tgtEl>
                                        <p:attrNameLst>
                                          <p:attrName>style.visibility</p:attrName>
                                        </p:attrNameLst>
                                      </p:cBhvr>
                                      <p:to>
                                        <p:strVal val="visible"/>
                                      </p:to>
                                    </p:set>
                                    <p:animEffect transition="in" filter="fade">
                                      <p:cBhvr>
                                        <p:cTn id="109" dur="500"/>
                                        <p:tgtEl>
                                          <p:spTgt spid="4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2" grpId="0" animBg="1"/>
      <p:bldP spid="422" grpId="0" animBg="1"/>
      <p:bldP spid="423" grpId="0"/>
      <p:bldP spid="424" grpId="0" animBg="1"/>
      <p:bldP spid="425" grpId="0" animBg="1"/>
      <p:bldP spid="426" grpId="0" animBg="1"/>
      <p:bldP spid="427" grpId="0" animBg="1"/>
      <p:bldP spid="428" grpId="0" animBg="1"/>
      <p:bldP spid="429" grpId="0" animBg="1"/>
      <p:bldP spid="430" grpId="0" animBg="1"/>
      <p:bldP spid="431" grpId="0" animBg="1"/>
      <p:bldP spid="433" grpId="0" animBg="1"/>
      <p:bldP spid="434" grpId="0" animBg="1"/>
      <p:bldP spid="436" grpId="0" animBg="1"/>
      <p:bldP spid="437" grpId="0"/>
      <p:bldP spid="439" grpId="0"/>
      <p:bldP spid="441" grpId="0" animBg="1"/>
      <p:bldP spid="442" grpId="0"/>
      <p:bldP spid="443" grpId="0" animBg="1"/>
      <p:bldP spid="447" grpId="0"/>
      <p:bldP spid="448" grpId="0" animBg="1"/>
      <p:bldP spid="454" grpId="0" animBg="1"/>
      <p:bldP spid="455" grpId="0" animBg="1"/>
      <p:bldP spid="456" grpId="0" animBg="1"/>
      <p:bldP spid="457"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1649791" y="190177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Literature Review</a:t>
            </a:r>
            <a:endParaRPr/>
          </a:p>
        </p:txBody>
      </p:sp>
      <p:sp>
        <p:nvSpPr>
          <p:cNvPr id="463" name="Google Shape;463;p12"/>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05</a:t>
            </a:r>
            <a:endParaRPr/>
          </a:p>
        </p:txBody>
      </p:sp>
      <p:grpSp>
        <p:nvGrpSpPr>
          <p:cNvPr id="464" name="Google Shape;464;p12"/>
          <p:cNvGrpSpPr/>
          <p:nvPr/>
        </p:nvGrpSpPr>
        <p:grpSpPr>
          <a:xfrm>
            <a:off x="4678046" y="1325233"/>
            <a:ext cx="2882755" cy="2493035"/>
            <a:chOff x="5548150" y="1325249"/>
            <a:chExt cx="2882755" cy="2493035"/>
          </a:xfrm>
        </p:grpSpPr>
        <p:sp>
          <p:nvSpPr>
            <p:cNvPr id="465" name="Google Shape;465;p12"/>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2"/>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2"/>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2"/>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2"/>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
          <p:cNvSpPr txBox="1">
            <a:spLocks noGrp="1"/>
          </p:cNvSpPr>
          <p:nvPr>
            <p:ph type="title"/>
          </p:nvPr>
        </p:nvSpPr>
        <p:spPr>
          <a:xfrm>
            <a:off x="0" y="11501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Literature Review</a:t>
            </a:r>
            <a:endParaRPr/>
          </a:p>
        </p:txBody>
      </p:sp>
      <p:graphicFrame>
        <p:nvGraphicFramePr>
          <p:cNvPr id="512" name="Google Shape;512;p13"/>
          <p:cNvGraphicFramePr/>
          <p:nvPr>
            <p:extLst>
              <p:ext uri="{D42A27DB-BD31-4B8C-83A1-F6EECF244321}">
                <p14:modId xmlns:p14="http://schemas.microsoft.com/office/powerpoint/2010/main" val="1652255920"/>
              </p:ext>
            </p:extLst>
          </p:nvPr>
        </p:nvGraphicFramePr>
        <p:xfrm>
          <a:off x="0" y="880988"/>
          <a:ext cx="9143975" cy="3818025"/>
        </p:xfrm>
        <a:graphic>
          <a:graphicData uri="http://schemas.openxmlformats.org/drawingml/2006/table">
            <a:tbl>
              <a:tblPr>
                <a:noFill/>
                <a:tableStyleId>{16E4A791-2BDF-4CAC-861D-6F0181273765}</a:tableStyleId>
              </a:tblPr>
              <a:tblGrid>
                <a:gridCol w="1045025">
                  <a:extLst>
                    <a:ext uri="{9D8B030D-6E8A-4147-A177-3AD203B41FA5}">
                      <a16:colId xmlns:a16="http://schemas.microsoft.com/office/drawing/2014/main" val="20000"/>
                    </a:ext>
                  </a:extLst>
                </a:gridCol>
                <a:gridCol w="1311313">
                  <a:extLst>
                    <a:ext uri="{9D8B030D-6E8A-4147-A177-3AD203B41FA5}">
                      <a16:colId xmlns:a16="http://schemas.microsoft.com/office/drawing/2014/main" val="20001"/>
                    </a:ext>
                  </a:extLst>
                </a:gridCol>
                <a:gridCol w="1500637">
                  <a:extLst>
                    <a:ext uri="{9D8B030D-6E8A-4147-A177-3AD203B41FA5}">
                      <a16:colId xmlns:a16="http://schemas.microsoft.com/office/drawing/2014/main" val="20002"/>
                    </a:ext>
                  </a:extLst>
                </a:gridCol>
                <a:gridCol w="990025">
                  <a:extLst>
                    <a:ext uri="{9D8B030D-6E8A-4147-A177-3AD203B41FA5}">
                      <a16:colId xmlns:a16="http://schemas.microsoft.com/office/drawing/2014/main" val="20003"/>
                    </a:ext>
                  </a:extLst>
                </a:gridCol>
                <a:gridCol w="1375025">
                  <a:extLst>
                    <a:ext uri="{9D8B030D-6E8A-4147-A177-3AD203B41FA5}">
                      <a16:colId xmlns:a16="http://schemas.microsoft.com/office/drawing/2014/main" val="20004"/>
                    </a:ext>
                  </a:extLst>
                </a:gridCol>
                <a:gridCol w="1595050">
                  <a:extLst>
                    <a:ext uri="{9D8B030D-6E8A-4147-A177-3AD203B41FA5}">
                      <a16:colId xmlns:a16="http://schemas.microsoft.com/office/drawing/2014/main" val="20005"/>
                    </a:ext>
                  </a:extLst>
                </a:gridCol>
                <a:gridCol w="1326900">
                  <a:extLst>
                    <a:ext uri="{9D8B030D-6E8A-4147-A177-3AD203B41FA5}">
                      <a16:colId xmlns:a16="http://schemas.microsoft.com/office/drawing/2014/main" val="20006"/>
                    </a:ext>
                  </a:extLst>
                </a:gridCol>
              </a:tblGrid>
              <a:tr h="616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Pre-Processing</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Calculate Volume </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rial"/>
                          <a:ea typeface="Arial"/>
                          <a:cs typeface="Arial"/>
                          <a:sym typeface="Arial"/>
                        </a:rPr>
                        <a:t>Boundary box detection</a:t>
                      </a:r>
                      <a:endParaRPr sz="1400" b="1" u="none" strike="noStrike" cap="none">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Classification Model</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841225">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a:solidFill>
                            <a:srgbClr val="000000"/>
                          </a:solidFill>
                          <a:latin typeface="Arial"/>
                          <a:ea typeface="Arial"/>
                          <a:cs typeface="Arial"/>
                          <a:sym typeface="Arial"/>
                        </a:rPr>
                        <a:t> _</a:t>
                      </a:r>
                      <a:endParaRPr sz="1200" b="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28775">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MSE=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15850">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815850">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Xin Liu</a:t>
                      </a:r>
                      <a:endParaRPr dirty="0"/>
                    </a:p>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et al. [4]</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p>
                      <a:pPr marL="0" marR="0" lvl="0" indent="0" algn="l" rtl="0">
                        <a:lnSpc>
                          <a:spcPct val="107000"/>
                        </a:lnSpc>
                        <a:spcBef>
                          <a:spcPts val="80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CAMUS, Size= 500 Subjects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Resampled 256*256</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DpsNet-V2</a:t>
                      </a:r>
                      <a:endParaRPr/>
                    </a:p>
                    <a:p>
                      <a:pPr marL="457200" marR="0" lvl="0" indent="0" algn="l" rtl="0">
                        <a:lnSpc>
                          <a:spcPct val="107000"/>
                        </a:lnSpc>
                        <a:spcBef>
                          <a:spcPts val="800"/>
                        </a:spcBef>
                        <a:spcAft>
                          <a:spcPts val="0"/>
                        </a:spcAft>
                        <a:buNone/>
                      </a:pPr>
                      <a:r>
                        <a:rPr lang="en-US" sz="1000" b="0" u="none" strike="noStrike" cap="none">
                          <a:latin typeface="Arial"/>
                          <a:ea typeface="Arial"/>
                          <a:cs typeface="Arial"/>
                          <a:sym typeface="Arial"/>
                        </a:rPr>
                        <a:t> </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DC= 0.92</a:t>
                      </a:r>
                      <a:endParaRPr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txBox="1">
            <a:spLocks noGrp="1"/>
          </p:cNvSpPr>
          <p:nvPr>
            <p:ph type="title"/>
          </p:nvPr>
        </p:nvSpPr>
        <p:spPr>
          <a:xfrm>
            <a:off x="1562350" y="2146900"/>
            <a:ext cx="3835500" cy="7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Methodology</a:t>
            </a:r>
            <a:endParaRPr/>
          </a:p>
        </p:txBody>
      </p:sp>
      <p:sp>
        <p:nvSpPr>
          <p:cNvPr id="519" name="Google Shape;519;p14"/>
          <p:cNvSpPr txBox="1">
            <a:spLocks noGrp="1"/>
          </p:cNvSpPr>
          <p:nvPr>
            <p:ph type="title" idx="2"/>
          </p:nvPr>
        </p:nvSpPr>
        <p:spPr>
          <a:xfrm>
            <a:off x="560400" y="2150850"/>
            <a:ext cx="1131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06</a:t>
            </a:r>
            <a:endParaRPr/>
          </a:p>
        </p:txBody>
      </p:sp>
      <p:grpSp>
        <p:nvGrpSpPr>
          <p:cNvPr id="520" name="Google Shape;520;p14"/>
          <p:cNvGrpSpPr/>
          <p:nvPr/>
        </p:nvGrpSpPr>
        <p:grpSpPr>
          <a:xfrm>
            <a:off x="5312521" y="1281879"/>
            <a:ext cx="2882755" cy="2493035"/>
            <a:chOff x="5548150" y="1325249"/>
            <a:chExt cx="2882755" cy="2493035"/>
          </a:xfrm>
        </p:grpSpPr>
        <p:sp>
          <p:nvSpPr>
            <p:cNvPr id="521" name="Google Shape;521;p1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5"/>
          <p:cNvSpPr txBox="1">
            <a:spLocks noGrp="1"/>
          </p:cNvSpPr>
          <p:nvPr>
            <p:ph type="title"/>
          </p:nvPr>
        </p:nvSpPr>
        <p:spPr>
          <a:xfrm>
            <a:off x="17145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Dataset</a:t>
            </a:r>
            <a:endParaRPr/>
          </a:p>
        </p:txBody>
      </p:sp>
      <p:sp>
        <p:nvSpPr>
          <p:cNvPr id="568" name="Google Shape;568;p15"/>
          <p:cNvSpPr txBox="1"/>
          <p:nvPr/>
        </p:nvSpPr>
        <p:spPr>
          <a:xfrm>
            <a:off x="171450" y="822727"/>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EchoNet-Dynamic</a:t>
            </a:r>
            <a:endParaRPr/>
          </a:p>
        </p:txBody>
      </p:sp>
      <p:sp>
        <p:nvSpPr>
          <p:cNvPr id="569" name="Google Shape;569;p15"/>
          <p:cNvSpPr txBox="1"/>
          <p:nvPr/>
        </p:nvSpPr>
        <p:spPr>
          <a:xfrm>
            <a:off x="266212" y="1214302"/>
            <a:ext cx="8611576"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Dataset “</a:t>
            </a:r>
            <a:r>
              <a:rPr lang="en-US" sz="1400" b="1" i="0" u="none" strike="noStrike" cap="none" dirty="0">
                <a:solidFill>
                  <a:srgbClr val="000000"/>
                </a:solidFill>
                <a:latin typeface="Arial"/>
                <a:ea typeface="Arial"/>
                <a:cs typeface="Arial"/>
                <a:sym typeface="Arial"/>
              </a:rPr>
              <a:t>Echo-Net Dynamic</a:t>
            </a:r>
            <a:r>
              <a:rPr lang="en-US" sz="1400" b="0" i="0" u="none" strike="noStrike" cap="none" dirty="0">
                <a:solidFill>
                  <a:srgbClr val="000000"/>
                </a:solidFill>
                <a:latin typeface="Arial"/>
                <a:ea typeface="Arial"/>
                <a:cs typeface="Arial"/>
                <a:sym typeface="Arial"/>
              </a:rPr>
              <a:t>”,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It contains 10,030 echocardiogram videos of varied length, frame rate, and image quality, all containing 4-chamber views(112X112).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The videos represent at least one full heart cycle, but most of them contain three or more cycles. </a:t>
            </a: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each clip, however, only one cycle has the ES and ED frames labelled.</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70" name="Google Shape;570;p15" descr="A ultrasound of a baby&#10;&#10;Description automatically generated"/>
          <p:cNvPicPr preferRelativeResize="0"/>
          <p:nvPr/>
        </p:nvPicPr>
        <p:blipFill rotWithShape="1">
          <a:blip r:embed="rId3">
            <a:alphaModFix/>
          </a:blip>
          <a:srcRect r="11231"/>
          <a:stretch/>
        </p:blipFill>
        <p:spPr>
          <a:xfrm>
            <a:off x="3119222" y="2628111"/>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76" name="Google Shape;576;p16"/>
          <p:cNvSpPr txBox="1"/>
          <p:nvPr/>
        </p:nvSpPr>
        <p:spPr>
          <a:xfrm>
            <a:off x="0" y="732390"/>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CNN</a:t>
            </a:r>
            <a:endParaRPr sz="1400" b="0" i="0" u="none" strike="noStrike" cap="none">
              <a:solidFill>
                <a:schemeClr val="lt1"/>
              </a:solidFill>
              <a:latin typeface="Archivo"/>
              <a:ea typeface="Archivo"/>
              <a:cs typeface="Archivo"/>
              <a:sym typeface="Archivo"/>
            </a:endParaRPr>
          </a:p>
        </p:txBody>
      </p:sp>
      <p:sp>
        <p:nvSpPr>
          <p:cNvPr id="577" name="Google Shape;577;p16"/>
          <p:cNvSpPr/>
          <p:nvPr/>
        </p:nvSpPr>
        <p:spPr>
          <a:xfrm>
            <a:off x="400706" y="1147246"/>
            <a:ext cx="834258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Convolution Neural Networks is a type of deep learning supervised algorithm, they</a:t>
            </a:r>
            <a:r>
              <a:rPr lang="en-US" sz="1200" b="0" i="0" u="none" strike="noStrike" cap="none">
                <a:solidFill>
                  <a:srgbClr val="000000"/>
                </a:solidFill>
                <a:latin typeface="Arial"/>
                <a:ea typeface="Arial"/>
                <a:cs typeface="Arial"/>
                <a:sym typeface="Arial"/>
              </a:rPr>
              <a:t> are powerful for tasks like image classification. They’ve the ability for  automatically learning hierarchical representations of features from raw pixel data. This allows CNNs to effectively capture patterns and features.</a:t>
            </a:r>
            <a:endParaRPr sz="1200" b="0" i="0" u="none" strike="noStrike" cap="none">
              <a:solidFill>
                <a:schemeClr val="lt1"/>
              </a:solidFill>
              <a:latin typeface="Arial"/>
              <a:ea typeface="Arial"/>
              <a:cs typeface="Arial"/>
              <a:sym typeface="Arial"/>
            </a:endParaRPr>
          </a:p>
        </p:txBody>
      </p:sp>
      <p:pic>
        <p:nvPicPr>
          <p:cNvPr id="578" name="Google Shape;578;p16" descr="Basic CNN Architecture: Explaining 5 Layers of Convolutional Neural Network  | upGrad blog"/>
          <p:cNvPicPr preferRelativeResize="0"/>
          <p:nvPr/>
        </p:nvPicPr>
        <p:blipFill rotWithShape="1">
          <a:blip r:embed="rId3">
            <a:alphaModFix/>
          </a:blip>
          <a:srcRect/>
          <a:stretch/>
        </p:blipFill>
        <p:spPr>
          <a:xfrm>
            <a:off x="2206837" y="1941947"/>
            <a:ext cx="4998549" cy="246916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84" name="Google Shape;584;p17"/>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Transformer </a:t>
            </a:r>
            <a:endParaRPr sz="1400" b="0" i="0" u="none" strike="noStrike" cap="none">
              <a:solidFill>
                <a:schemeClr val="lt1"/>
              </a:solidFill>
              <a:latin typeface="Archivo"/>
              <a:ea typeface="Archivo"/>
              <a:cs typeface="Archivo"/>
              <a:sym typeface="Archivo"/>
            </a:endParaRPr>
          </a:p>
        </p:txBody>
      </p:sp>
      <p:sp>
        <p:nvSpPr>
          <p:cNvPr id="585" name="Google Shape;585;p17"/>
          <p:cNvSpPr/>
          <p:nvPr/>
        </p:nvSpPr>
        <p:spPr>
          <a:xfrm>
            <a:off x="285750" y="1267105"/>
            <a:ext cx="845754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The module consists of ResNet encoder which reduces the dimensionality for Bert which has self attention mechanism that makes it a sequence-to-sequence transformer supervised deep learning model that can effectively capture long-range dependencies within the temporal sequences of echo videos.</a:t>
            </a:r>
            <a:endParaRPr/>
          </a:p>
        </p:txBody>
      </p:sp>
      <p:pic>
        <p:nvPicPr>
          <p:cNvPr id="586" name="Google Shape;586;p17"/>
          <p:cNvPicPr preferRelativeResize="0"/>
          <p:nvPr/>
        </p:nvPicPr>
        <p:blipFill rotWithShape="1">
          <a:blip r:embed="rId3">
            <a:alphaModFix/>
          </a:blip>
          <a:srcRect/>
          <a:stretch/>
        </p:blipFill>
        <p:spPr>
          <a:xfrm>
            <a:off x="1299410" y="2062358"/>
            <a:ext cx="6545179" cy="22771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True mask algorithm</a:t>
            </a:r>
            <a:endParaRPr/>
          </a:p>
        </p:txBody>
      </p:sp>
      <p:sp>
        <p:nvSpPr>
          <p:cNvPr id="592" name="Google Shape;592;p18"/>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593" name="Google Shape;593;p18"/>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Scanline fill</a:t>
            </a:r>
            <a:endParaRPr sz="1400" b="0" i="0" u="none" strike="noStrike" cap="none">
              <a:solidFill>
                <a:schemeClr val="lt1"/>
              </a:solidFill>
              <a:latin typeface="Archivo"/>
              <a:ea typeface="Archivo"/>
              <a:cs typeface="Archivo"/>
              <a:sym typeface="Archivo"/>
            </a:endParaRPr>
          </a:p>
        </p:txBody>
      </p:sp>
      <p:sp>
        <p:nvSpPr>
          <p:cNvPr id="594" name="Google Shape;594;p18"/>
          <p:cNvSpPr/>
          <p:nvPr/>
        </p:nvSpPr>
        <p:spPr>
          <a:xfrm>
            <a:off x="308610" y="1267105"/>
            <a:ext cx="843468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This algorithm works by scanning horizontally across the image from bottom to top, identifying intersections of scanlines with polygon edges, and then filling the enclosed regions between pairs of intersecting edges. It efficiently determines the interior of the polygon and fills it with the specified color.</a:t>
            </a:r>
            <a:endParaRPr sz="1200" b="0" i="0" u="none" strike="noStrike" cap="none">
              <a:solidFill>
                <a:schemeClr val="lt1"/>
              </a:solidFill>
              <a:latin typeface="Arial"/>
              <a:ea typeface="Arial"/>
              <a:cs typeface="Arial"/>
              <a:sym typeface="Arial"/>
            </a:endParaRPr>
          </a:p>
        </p:txBody>
      </p:sp>
      <p:sp>
        <p:nvSpPr>
          <p:cNvPr id="595" name="Google Shape;595;p18"/>
          <p:cNvSpPr/>
          <p:nvPr/>
        </p:nvSpPr>
        <p:spPr>
          <a:xfrm>
            <a:off x="2212319" y="2245756"/>
            <a:ext cx="4572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ECECEC"/>
                </a:solidFill>
                <a:latin typeface="Arial"/>
                <a:ea typeface="Arial"/>
                <a:cs typeface="Arial"/>
                <a:sym typeface="Arial"/>
              </a:rPr>
              <a:t>This algorithm works by scanning horizontally across the image from the bottom to the top, identifying intersections of scanlines with polygon edges, and then filling the enclosed regions between pairs of intersecting edges. It efficiently determines the interior of the polygon and fills it with the specified color. This approach is widely used due to its simplicity and effectiveness in filling polygons.</a:t>
            </a: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3048000" y="2559246"/>
            <a:ext cx="2633472" cy="1921050"/>
          </a:xfrm>
          <a:prstGeom prst="roundRect">
            <a:avLst>
              <a:gd name="adj" fmla="val 8594"/>
            </a:avLst>
          </a:prstGeom>
          <a:solidFill>
            <a:srgbClr val="ECECEC"/>
          </a:solidFill>
          <a:ln>
            <a:noFill/>
          </a:ln>
          <a:effectLst>
            <a:reflection stA="38000" endPos="28000" dist="5000" dir="5400000" sy="-100000" algn="bl" rotWithShape="0"/>
          </a:effectLst>
        </p:spPr>
      </p:pic>
      <p:pic>
        <p:nvPicPr>
          <p:cNvPr id="597" name="Google Shape;597;p18" descr="A ultrasound image of a baby"/>
          <p:cNvPicPr preferRelativeResize="0"/>
          <p:nvPr/>
        </p:nvPicPr>
        <p:blipFill rotWithShape="1">
          <a:blip r:embed="rId4">
            <a:alphaModFix/>
          </a:blip>
          <a:srcRect l="4427" t="5414" r="3763" b="2267"/>
          <a:stretch/>
        </p:blipFill>
        <p:spPr>
          <a:xfrm>
            <a:off x="761157" y="2375156"/>
            <a:ext cx="1910493" cy="2105140"/>
          </a:xfrm>
          <a:prstGeom prst="rect">
            <a:avLst/>
          </a:prstGeom>
          <a:noFill/>
          <a:ln>
            <a:noFill/>
          </a:ln>
        </p:spPr>
      </p:pic>
      <p:pic>
        <p:nvPicPr>
          <p:cNvPr id="598" name="Google Shape;598;p18" descr="A ultrasound image of a baby&#10;&#10;Description automatically generated"/>
          <p:cNvPicPr preferRelativeResize="0"/>
          <p:nvPr/>
        </p:nvPicPr>
        <p:blipFill rotWithShape="1">
          <a:blip r:embed="rId5">
            <a:alphaModFix/>
          </a:blip>
          <a:srcRect/>
          <a:stretch/>
        </p:blipFill>
        <p:spPr>
          <a:xfrm>
            <a:off x="6046180" y="2375156"/>
            <a:ext cx="2069735" cy="2069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0" y="1416203"/>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sz="2000" b="1">
                <a:latin typeface="Arial Rounded"/>
                <a:ea typeface="Arial Rounded"/>
                <a:cs typeface="Arial Rounded"/>
                <a:sym typeface="Arial Rounded"/>
              </a:rPr>
              <a:t>Team Members</a:t>
            </a:r>
            <a:endParaRPr/>
          </a:p>
        </p:txBody>
      </p:sp>
      <p:sp>
        <p:nvSpPr>
          <p:cNvPr id="94" name="Google Shape;94;p2"/>
          <p:cNvSpPr txBox="1"/>
          <p:nvPr/>
        </p:nvSpPr>
        <p:spPr>
          <a:xfrm>
            <a:off x="0" y="148945"/>
            <a:ext cx="914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Be Vietnam Pro"/>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Rounded"/>
                <a:ea typeface="Arial Rounded"/>
                <a:cs typeface="Arial Rounded"/>
                <a:sym typeface="Arial Rounded"/>
              </a:rPr>
              <a:t>Supervisors</a:t>
            </a:r>
            <a:endParaRPr sz="3500" b="1" i="0" u="none" strike="noStrike" cap="none">
              <a:solidFill>
                <a:schemeClr val="dk1"/>
              </a:solidFill>
              <a:latin typeface="Arial Rounded"/>
              <a:ea typeface="Arial Rounded"/>
              <a:cs typeface="Arial Rounded"/>
              <a:sym typeface="Arial Rounded"/>
            </a:endParaRPr>
          </a:p>
        </p:txBody>
      </p:sp>
      <p:sp>
        <p:nvSpPr>
          <p:cNvPr id="95" name="Google Shape;95;p2"/>
          <p:cNvSpPr/>
          <p:nvPr/>
        </p:nvSpPr>
        <p:spPr>
          <a:xfrm>
            <a:off x="3229216" y="598120"/>
            <a:ext cx="264848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Dr. Manal Mohsen Tantawi</a:t>
            </a:r>
            <a:endParaRPr/>
          </a:p>
        </p:txBody>
      </p:sp>
      <p:sp>
        <p:nvSpPr>
          <p:cNvPr id="96" name="Google Shape;96;p2"/>
          <p:cNvSpPr/>
          <p:nvPr/>
        </p:nvSpPr>
        <p:spPr>
          <a:xfrm>
            <a:off x="3229216" y="883642"/>
            <a:ext cx="269657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T.A. Radwa Reda Hossieny</a:t>
            </a:r>
            <a:endParaRPr sz="1500" b="1" i="0" u="none" strike="noStrike" cap="none">
              <a:solidFill>
                <a:schemeClr val="lt1"/>
              </a:solidFill>
              <a:latin typeface="Arial Rounded"/>
              <a:ea typeface="Arial Rounded"/>
              <a:cs typeface="Arial Rounded"/>
              <a:sym typeface="Arial Rounded"/>
            </a:endParaRPr>
          </a:p>
        </p:txBody>
      </p:sp>
      <p:sp>
        <p:nvSpPr>
          <p:cNvPr id="97" name="Google Shape;97;p2"/>
          <p:cNvSpPr txBox="1"/>
          <p:nvPr/>
        </p:nvSpPr>
        <p:spPr>
          <a:xfrm>
            <a:off x="-137057" y="3388314"/>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Abanoub Gamal</a:t>
            </a:r>
            <a:endParaRPr sz="1400" b="0" i="0" u="none" strike="noStrike" cap="none">
              <a:solidFill>
                <a:srgbClr val="000000"/>
              </a:solidFill>
              <a:latin typeface="Arial"/>
              <a:ea typeface="Arial"/>
              <a:cs typeface="Arial"/>
              <a:sym typeface="Arial"/>
            </a:endParaRPr>
          </a:p>
        </p:txBody>
      </p:sp>
      <p:pic>
        <p:nvPicPr>
          <p:cNvPr id="98" name="Google Shape;98;p2"/>
          <p:cNvPicPr preferRelativeResize="0"/>
          <p:nvPr/>
        </p:nvPicPr>
        <p:blipFill rotWithShape="1">
          <a:blip r:embed="rId3">
            <a:alphaModFix/>
          </a:blip>
          <a:srcRect l="19217" t="1987" r="29248" b="59362"/>
          <a:stretch/>
        </p:blipFill>
        <p:spPr>
          <a:xfrm>
            <a:off x="185264" y="2054016"/>
            <a:ext cx="1136400" cy="1188300"/>
          </a:xfrm>
          <a:prstGeom prst="flowChartConnector">
            <a:avLst/>
          </a:prstGeom>
          <a:noFill/>
          <a:ln w="76200" cap="flat" cmpd="sng">
            <a:solidFill>
              <a:srgbClr val="D9B28B"/>
            </a:solidFill>
            <a:prstDash val="solid"/>
            <a:round/>
            <a:headEnd type="none" w="sm" len="sm"/>
            <a:tailEnd type="none" w="sm" len="sm"/>
          </a:ln>
        </p:spPr>
      </p:pic>
      <p:pic>
        <p:nvPicPr>
          <p:cNvPr id="99" name="Google Shape;99;p2"/>
          <p:cNvPicPr preferRelativeResize="0"/>
          <p:nvPr/>
        </p:nvPicPr>
        <p:blipFill rotWithShape="1">
          <a:blip r:embed="rId4">
            <a:alphaModFix/>
          </a:blip>
          <a:srcRect l="34353" t="23979" r="31211" b="49077"/>
          <a:stretch/>
        </p:blipFill>
        <p:spPr>
          <a:xfrm>
            <a:off x="3166170" y="2128798"/>
            <a:ext cx="1220379" cy="1250430"/>
          </a:xfrm>
          <a:prstGeom prst="flowChartConnector">
            <a:avLst/>
          </a:prstGeom>
          <a:noFill/>
          <a:ln w="76200" cap="flat" cmpd="sng">
            <a:solidFill>
              <a:srgbClr val="D9B28B"/>
            </a:solidFill>
            <a:prstDash val="solid"/>
            <a:round/>
            <a:headEnd type="none" w="sm" len="sm"/>
            <a:tailEnd type="none" w="sm" len="sm"/>
          </a:ln>
        </p:spPr>
      </p:pic>
      <p:pic>
        <p:nvPicPr>
          <p:cNvPr id="100" name="Google Shape;100;p2"/>
          <p:cNvPicPr preferRelativeResize="0"/>
          <p:nvPr/>
        </p:nvPicPr>
        <p:blipFill rotWithShape="1">
          <a:blip r:embed="rId5">
            <a:alphaModFix/>
          </a:blip>
          <a:srcRect l="29940" t="5688" r="28870" b="53121"/>
          <a:stretch/>
        </p:blipFill>
        <p:spPr>
          <a:xfrm>
            <a:off x="6201485" y="1975526"/>
            <a:ext cx="1220379" cy="1273278"/>
          </a:xfrm>
          <a:prstGeom prst="flowChartConnector">
            <a:avLst/>
          </a:prstGeom>
          <a:noFill/>
          <a:ln w="76200" cap="flat" cmpd="sng">
            <a:solidFill>
              <a:srgbClr val="D9B28B"/>
            </a:solidFill>
            <a:prstDash val="solid"/>
            <a:round/>
            <a:headEnd type="none" w="sm" len="sm"/>
            <a:tailEnd type="none" w="sm" len="sm"/>
          </a:ln>
        </p:spPr>
      </p:pic>
      <p:sp>
        <p:nvSpPr>
          <p:cNvPr id="101" name="Google Shape;101;p2" descr="blob:https://web.whatsapp.com/21cec423-e794-41d3-92b0-9aac2e79ad87"/>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2890012" y="3475012"/>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Nabil</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950161" y="3345868"/>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Waheed</a:t>
            </a:r>
            <a:endParaRPr sz="1400" b="0" i="0" u="none" strike="noStrike" cap="non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6">
            <a:alphaModFix/>
          </a:blip>
          <a:srcRect l="24325" t="8853" r="37161" b="61335"/>
          <a:stretch/>
        </p:blipFill>
        <p:spPr>
          <a:xfrm>
            <a:off x="1651683" y="2737005"/>
            <a:ext cx="1151400" cy="1188300"/>
          </a:xfrm>
          <a:prstGeom prst="flowChartConnector">
            <a:avLst/>
          </a:prstGeom>
          <a:noFill/>
          <a:ln w="76200" cap="flat" cmpd="sng">
            <a:solidFill>
              <a:srgbClr val="D9B28B"/>
            </a:solidFill>
            <a:prstDash val="solid"/>
            <a:round/>
            <a:headEnd type="none" w="sm" len="sm"/>
            <a:tailEnd type="none" w="sm" len="sm"/>
          </a:ln>
        </p:spPr>
      </p:pic>
      <p:sp>
        <p:nvSpPr>
          <p:cNvPr id="105" name="Google Shape;105;p2"/>
          <p:cNvSpPr txBox="1"/>
          <p:nvPr/>
        </p:nvSpPr>
        <p:spPr>
          <a:xfrm>
            <a:off x="1331764"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Yassa Kamille</a:t>
            </a:r>
            <a:endParaRPr sz="1400" b="0" i="0" u="none" strike="noStrike" cap="non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7">
            <a:alphaModFix/>
          </a:blip>
          <a:srcRect l="26789" t="6957" r="24643" b="50000"/>
          <a:stretch/>
        </p:blipFill>
        <p:spPr>
          <a:xfrm>
            <a:off x="4671463" y="2746224"/>
            <a:ext cx="1211922" cy="1188440"/>
          </a:xfrm>
          <a:prstGeom prst="flowChartConnector">
            <a:avLst/>
          </a:prstGeom>
          <a:noFill/>
          <a:ln w="76200" cap="flat" cmpd="sng">
            <a:solidFill>
              <a:srgbClr val="D9B28B"/>
            </a:solidFill>
            <a:prstDash val="solid"/>
            <a:round/>
            <a:headEnd type="none" w="sm" len="sm"/>
            <a:tailEnd type="none" w="sm" len="sm"/>
          </a:ln>
        </p:spPr>
      </p:pic>
      <p:pic>
        <p:nvPicPr>
          <p:cNvPr id="107" name="Google Shape;107;p2"/>
          <p:cNvPicPr preferRelativeResize="0"/>
          <p:nvPr/>
        </p:nvPicPr>
        <p:blipFill rotWithShape="1">
          <a:blip r:embed="rId8">
            <a:alphaModFix/>
          </a:blip>
          <a:srcRect l="13954" t="10324" r="5701" b="40783"/>
          <a:stretch/>
        </p:blipFill>
        <p:spPr>
          <a:xfrm>
            <a:off x="7698321" y="2746224"/>
            <a:ext cx="1097978" cy="1188439"/>
          </a:xfrm>
          <a:prstGeom prst="flowChartConnector">
            <a:avLst/>
          </a:prstGeom>
          <a:noFill/>
          <a:ln w="76200" cap="flat" cmpd="sng">
            <a:solidFill>
              <a:srgbClr val="D9B28B"/>
            </a:solidFill>
            <a:prstDash val="solid"/>
            <a:round/>
            <a:headEnd type="none" w="sm" len="sm"/>
            <a:tailEnd type="none" w="sm" len="sm"/>
          </a:ln>
        </p:spPr>
      </p:pic>
      <p:sp>
        <p:nvSpPr>
          <p:cNvPr id="108" name="Google Shape;108;p2"/>
          <p:cNvSpPr txBox="1"/>
          <p:nvPr/>
        </p:nvSpPr>
        <p:spPr>
          <a:xfrm>
            <a:off x="4420139"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Helal</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7257794" y="4018207"/>
            <a:ext cx="19790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Ganna Muhammed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1000"/>
                                        <p:tgtEl>
                                          <p:spTgt spid="104"/>
                                        </p:tgtEl>
                                      </p:cBhvr>
                                    </p:animEffect>
                                    <p:anim calcmode="lin" valueType="num">
                                      <p:cBhvr>
                                        <p:cTn id="43" dur="1000" fill="hold"/>
                                        <p:tgtEl>
                                          <p:spTgt spid="104"/>
                                        </p:tgtEl>
                                        <p:attrNameLst>
                                          <p:attrName>ppt_x</p:attrName>
                                        </p:attrNameLst>
                                      </p:cBhvr>
                                      <p:tavLst>
                                        <p:tav tm="0">
                                          <p:val>
                                            <p:strVal val="#ppt_x"/>
                                          </p:val>
                                        </p:tav>
                                        <p:tav tm="100000">
                                          <p:val>
                                            <p:strVal val="#ppt_x"/>
                                          </p:val>
                                        </p:tav>
                                      </p:tavLst>
                                    </p:anim>
                                    <p:anim calcmode="lin" valueType="num">
                                      <p:cBhvr>
                                        <p:cTn id="44" dur="10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anim calcmode="lin" valueType="num">
                                      <p:cBhvr>
                                        <p:cTn id="58" dur="1000" fill="hold"/>
                                        <p:tgtEl>
                                          <p:spTgt spid="107"/>
                                        </p:tgtEl>
                                        <p:attrNameLst>
                                          <p:attrName>ppt_x</p:attrName>
                                        </p:attrNameLst>
                                      </p:cBhvr>
                                      <p:tavLst>
                                        <p:tav tm="0">
                                          <p:val>
                                            <p:strVal val="#ppt_x"/>
                                          </p:val>
                                        </p:tav>
                                        <p:tav tm="100000">
                                          <p:val>
                                            <p:strVal val="#ppt_x"/>
                                          </p:val>
                                        </p:tav>
                                      </p:tavLst>
                                    </p:anim>
                                    <p:anim calcmode="lin" valueType="num">
                                      <p:cBhvr>
                                        <p:cTn id="59" dur="1000" fill="hold"/>
                                        <p:tgtEl>
                                          <p:spTgt spid="10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a:t>
            </a:r>
            <a:endParaRPr/>
          </a:p>
        </p:txBody>
      </p:sp>
      <p:pic>
        <p:nvPicPr>
          <p:cNvPr id="604" name="Google Shape;604;p19"/>
          <p:cNvPicPr preferRelativeResize="0"/>
          <p:nvPr/>
        </p:nvPicPr>
        <p:blipFill rotWithShape="1">
          <a:blip r:embed="rId3">
            <a:alphaModFix/>
          </a:blip>
          <a:srcRect/>
          <a:stretch/>
        </p:blipFill>
        <p:spPr>
          <a:xfrm>
            <a:off x="2011679" y="1943637"/>
            <a:ext cx="5059681" cy="2469323"/>
          </a:xfrm>
          <a:prstGeom prst="roundRect">
            <a:avLst>
              <a:gd name="adj" fmla="val 8594"/>
            </a:avLst>
          </a:prstGeom>
          <a:solidFill>
            <a:srgbClr val="ECECEC"/>
          </a:solidFill>
          <a:ln>
            <a:noFill/>
          </a:ln>
          <a:effectLst>
            <a:reflection stA="38000" endPos="28000" dist="5000" dir="5400000" sy="-100000" algn="bl" rotWithShape="0"/>
          </a:effectLst>
        </p:spPr>
      </p:pic>
      <p:sp>
        <p:nvSpPr>
          <p:cNvPr id="605" name="Google Shape;605;p19"/>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06" name="Google Shape;606;p19"/>
          <p:cNvSpPr txBox="1"/>
          <p:nvPr/>
        </p:nvSpPr>
        <p:spPr>
          <a:xfrm>
            <a:off x="0" y="779220"/>
            <a:ext cx="2976465"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dirty="0">
                <a:solidFill>
                  <a:srgbClr val="FF5631"/>
                </a:solidFill>
                <a:latin typeface="Archivo"/>
                <a:ea typeface="Archivo"/>
                <a:cs typeface="Archivo"/>
                <a:sym typeface="Archivo"/>
              </a:rPr>
              <a:t> </a:t>
            </a:r>
            <a:r>
              <a:rPr lang="en-US" sz="1800" b="1" i="0" u="none" strike="noStrike" cap="none" dirty="0">
                <a:solidFill>
                  <a:srgbClr val="FF5631"/>
                </a:solidFill>
                <a:latin typeface="Archivo"/>
                <a:ea typeface="Archivo"/>
                <a:cs typeface="Archivo"/>
                <a:sym typeface="Archivo"/>
              </a:rPr>
              <a:t>U-Net  </a:t>
            </a:r>
            <a:br>
              <a:rPr lang="en-US" sz="1800" b="1" i="0" u="none" strike="noStrike" cap="none" dirty="0">
                <a:solidFill>
                  <a:srgbClr val="FF5631"/>
                </a:solidFill>
                <a:latin typeface="Archivo"/>
                <a:ea typeface="Archivo"/>
                <a:cs typeface="Archivo"/>
                <a:sym typeface="Archivo"/>
              </a:rPr>
            </a:br>
            <a:endParaRPr sz="1400" b="0" i="0" u="none" strike="noStrike" cap="none" dirty="0">
              <a:solidFill>
                <a:schemeClr val="lt1"/>
              </a:solidFill>
              <a:latin typeface="Archivo"/>
              <a:ea typeface="Archivo"/>
              <a:cs typeface="Archivo"/>
              <a:sym typeface="Archivo"/>
            </a:endParaRPr>
          </a:p>
        </p:txBody>
      </p:sp>
      <p:sp>
        <p:nvSpPr>
          <p:cNvPr id="607" name="Google Shape;607;p19"/>
          <p:cNvSpPr/>
          <p:nvPr/>
        </p:nvSpPr>
        <p:spPr>
          <a:xfrm>
            <a:off x="400706" y="1278065"/>
            <a:ext cx="8342587"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U-Net is a supervised convolutional neural network model, It excels in image segmentation due to its unique architecture with contracting and expanding paths and skip connections for preserving spatial information enabling accurate results.</a:t>
            </a:r>
            <a:endParaRPr/>
          </a:p>
          <a:p>
            <a:pPr marL="0" marR="0" lvl="0" indent="0" algn="just" rtl="0">
              <a:lnSpc>
                <a:spcPct val="100000"/>
              </a:lnSpc>
              <a:spcBef>
                <a:spcPts val="0"/>
              </a:spcBef>
              <a:spcAft>
                <a:spcPts val="0"/>
              </a:spcAft>
              <a:buNone/>
            </a:pPr>
            <a:endParaRPr sz="1200" b="0" i="0" u="none" strike="noStrike" cap="none">
              <a:solidFill>
                <a:schemeClr val="lt1"/>
              </a:solidFill>
              <a:latin typeface="Be Vietnam Pro"/>
              <a:ea typeface="Be Vietnam Pro"/>
              <a:cs typeface="Be Vietnam Pro"/>
              <a:sym typeface="Be Vietnam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 cont.</a:t>
            </a:r>
            <a:endParaRPr/>
          </a:p>
        </p:txBody>
      </p:sp>
      <p:sp>
        <p:nvSpPr>
          <p:cNvPr id="613" name="Google Shape;613;p20"/>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14" name="Google Shape;614;p20"/>
          <p:cNvSpPr txBox="1"/>
          <p:nvPr/>
        </p:nvSpPr>
        <p:spPr>
          <a:xfrm>
            <a:off x="0" y="779220"/>
            <a:ext cx="3863856"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a:solidFill>
                  <a:srgbClr val="FF5631"/>
                </a:solidFill>
                <a:latin typeface="Archivo"/>
                <a:ea typeface="Archivo"/>
                <a:cs typeface="Archivo"/>
                <a:sym typeface="Archivo"/>
              </a:rPr>
              <a:t> </a:t>
            </a:r>
            <a:r>
              <a:rPr lang="en-US" sz="1800" b="1" i="0" u="none" strike="noStrike" cap="none">
                <a:solidFill>
                  <a:srgbClr val="FF5631"/>
                </a:solidFill>
                <a:latin typeface="Archivo"/>
                <a:ea typeface="Archivo"/>
                <a:cs typeface="Archivo"/>
                <a:sym typeface="Archivo"/>
              </a:rPr>
              <a:t>U-Net  (Input-True-Predicted)  </a:t>
            </a:r>
            <a:br>
              <a:rPr lang="en-US" sz="1800" b="1" i="0" u="none" strike="noStrike" cap="none">
                <a:solidFill>
                  <a:srgbClr val="FF5631"/>
                </a:solidFill>
                <a:latin typeface="Archivo"/>
                <a:ea typeface="Archivo"/>
                <a:cs typeface="Archivo"/>
                <a:sym typeface="Archivo"/>
              </a:rPr>
            </a:br>
            <a:endParaRPr sz="1400" b="0" i="0" u="none" strike="noStrike" cap="none">
              <a:solidFill>
                <a:schemeClr val="lt1"/>
              </a:solidFill>
              <a:latin typeface="Archivo"/>
              <a:ea typeface="Archivo"/>
              <a:cs typeface="Archivo"/>
              <a:sym typeface="Archivo"/>
            </a:endParaRPr>
          </a:p>
        </p:txBody>
      </p:sp>
      <p:pic>
        <p:nvPicPr>
          <p:cNvPr id="615" name="Google Shape;615;p20" descr="No description available."/>
          <p:cNvPicPr preferRelativeResize="0"/>
          <p:nvPr/>
        </p:nvPicPr>
        <p:blipFill rotWithShape="1">
          <a:blip r:embed="rId3">
            <a:alphaModFix/>
          </a:blip>
          <a:srcRect/>
          <a:stretch/>
        </p:blipFill>
        <p:spPr>
          <a:xfrm>
            <a:off x="1488232" y="1285663"/>
            <a:ext cx="5870539" cy="35611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title"/>
          </p:nvPr>
        </p:nvSpPr>
        <p:spPr>
          <a:xfrm>
            <a:off x="347428" y="3264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Landmarks Detection</a:t>
            </a:r>
            <a:endParaRPr/>
          </a:p>
        </p:txBody>
      </p:sp>
      <p:sp>
        <p:nvSpPr>
          <p:cNvPr id="621" name="Google Shape;621;p21"/>
          <p:cNvSpPr txBox="1">
            <a:spLocks noGrp="1"/>
          </p:cNvSpPr>
          <p:nvPr>
            <p:ph type="body" idx="1"/>
          </p:nvPr>
        </p:nvSpPr>
        <p:spPr>
          <a:xfrm>
            <a:off x="347428" y="1200832"/>
            <a:ext cx="5892734" cy="318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From the predicted mask using u-Net to the left ventricle </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Upper Point</a:t>
            </a:r>
          </a:p>
          <a:p>
            <a:pPr marL="609600" lvl="1" indent="0" algn="l" rtl="0">
              <a:lnSpc>
                <a:spcPct val="100000"/>
              </a:lnSpc>
              <a:spcBef>
                <a:spcPts val="500"/>
              </a:spcBef>
              <a:spcAft>
                <a:spcPts val="0"/>
              </a:spcAft>
              <a:buClr>
                <a:schemeClr val="tx1"/>
              </a:buClr>
              <a:buSzPts val="1200"/>
              <a:buNone/>
            </a:pPr>
            <a:r>
              <a:rPr lang="en-US" dirty="0"/>
              <a:t>        Determine the maximum y coordinate</a:t>
            </a: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Bottom Point</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Determine the most right and most left </a:t>
            </a:r>
            <a:br>
              <a:rPr lang="en-US" dirty="0"/>
            </a:br>
            <a:r>
              <a:rPr lang="en-US" dirty="0"/>
              <a:t>	 Then get the midpoint.</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Divide the Vertical Line into 20 Discs</a:t>
            </a:r>
            <a:endParaRPr dirty="0">
              <a:solidFill>
                <a:schemeClr val="tx1"/>
              </a:solidFill>
            </a:endParaRP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 Perpendicular Lines</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Ensure All Points are Within the Binary Mask</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Adding Landmark Points</a:t>
            </a:r>
            <a:endParaRPr dirty="0">
              <a:solidFill>
                <a:schemeClr val="tx1"/>
              </a:solidFill>
            </a:endParaRPr>
          </a:p>
        </p:txBody>
      </p:sp>
      <p:pic>
        <p:nvPicPr>
          <p:cNvPr id="622" name="Google Shape;622;p21" descr="A ultrasound image of a baby&#10;&#10;Description automatically generated"/>
          <p:cNvPicPr preferRelativeResize="0"/>
          <p:nvPr/>
        </p:nvPicPr>
        <p:blipFill rotWithShape="1">
          <a:blip r:embed="rId3">
            <a:alphaModFix/>
          </a:blip>
          <a:srcRect/>
          <a:stretch/>
        </p:blipFill>
        <p:spPr>
          <a:xfrm>
            <a:off x="5637000" y="1404183"/>
            <a:ext cx="2414428" cy="233513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22"/>
          <p:cNvSpPr txBox="1">
            <a:spLocks noGrp="1"/>
          </p:cNvSpPr>
          <p:nvPr>
            <p:ph type="title"/>
          </p:nvPr>
        </p:nvSpPr>
        <p:spPr>
          <a:xfrm>
            <a:off x="212000" y="3772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Volume Calculation</a:t>
            </a:r>
            <a:endParaRPr dirty="0"/>
          </a:p>
        </p:txBody>
      </p:sp>
      <p:sp>
        <p:nvSpPr>
          <p:cNvPr id="629" name="Google Shape;629;p22"/>
          <p:cNvSpPr txBox="1">
            <a:spLocks noGrp="1"/>
          </p:cNvSpPr>
          <p:nvPr>
            <p:ph type="body" idx="1"/>
          </p:nvPr>
        </p:nvSpPr>
        <p:spPr>
          <a:xfrm>
            <a:off x="29359" y="1130782"/>
            <a:ext cx="9144000" cy="321402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 </a:t>
            </a:r>
            <a:endParaRPr dirty="0"/>
          </a:p>
        </p:txBody>
      </p:sp>
      <p:sp>
        <p:nvSpPr>
          <p:cNvPr id="630" name="Google Shape;630;p22"/>
          <p:cNvSpPr txBox="1"/>
          <p:nvPr/>
        </p:nvSpPr>
        <p:spPr>
          <a:xfrm>
            <a:off x="157216" y="3047374"/>
            <a:ext cx="7938272"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dirty="0">
                <a:solidFill>
                  <a:schemeClr val="dk1"/>
                </a:solidFill>
                <a:latin typeface="Be Vietnam Pro"/>
                <a:sym typeface="Be Vietnam Pro"/>
              </a:rPr>
              <a:t>Ejection Fraction(EF) Calculation</a:t>
            </a:r>
            <a:endParaRPr dirty="0"/>
          </a:p>
        </p:txBody>
      </p:sp>
      <p:sp>
        <p:nvSpPr>
          <p:cNvPr id="3" name="Google Shape;424;p11">
            <a:extLst>
              <a:ext uri="{FF2B5EF4-FFF2-40B4-BE49-F238E27FC236}">
                <a16:creationId xmlns:a16="http://schemas.microsoft.com/office/drawing/2014/main" id="{7AB7EB62-E051-99C9-3395-32CAE427AF2A}"/>
              </a:ext>
            </a:extLst>
          </p:cNvPr>
          <p:cNvSpPr/>
          <p:nvPr/>
        </p:nvSpPr>
        <p:spPr>
          <a:xfrm>
            <a:off x="3523488" y="3883751"/>
            <a:ext cx="2728583" cy="572700"/>
          </a:xfrm>
          <a:prstGeom prst="rect">
            <a:avLst/>
          </a:prstGeom>
          <a:blipFill rotWithShape="1">
            <a:blip r:embed="rId4">
              <a:alphaModFix/>
            </a:blip>
            <a:stretch>
              <a:fillRect l="-12582" t="-1" b="-716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0"/>
                                        </p:tgtEl>
                                        <p:attrNameLst>
                                          <p:attrName>style.visibility</p:attrName>
                                        </p:attrNameLst>
                                      </p:cBhvr>
                                      <p:to>
                                        <p:strVal val="visible"/>
                                      </p:to>
                                    </p:set>
                                    <p:animEffect transition="in" filter="fade">
                                      <p:cBhvr>
                                        <p:cTn id="12" dur="1000"/>
                                        <p:tgtEl>
                                          <p:spTgt spid="630"/>
                                        </p:tgtEl>
                                      </p:cBhvr>
                                    </p:animEffect>
                                    <p:anim calcmode="lin" valueType="num">
                                      <p:cBhvr>
                                        <p:cTn id="13" dur="1000" fill="hold"/>
                                        <p:tgtEl>
                                          <p:spTgt spid="630"/>
                                        </p:tgtEl>
                                        <p:attrNameLst>
                                          <p:attrName>ppt_x</p:attrName>
                                        </p:attrNameLst>
                                      </p:cBhvr>
                                      <p:tavLst>
                                        <p:tav tm="0">
                                          <p:val>
                                            <p:strVal val="#ppt_x"/>
                                          </p:val>
                                        </p:tav>
                                        <p:tav tm="100000">
                                          <p:val>
                                            <p:strVal val="#ppt_x"/>
                                          </p:val>
                                        </p:tav>
                                      </p:tavLst>
                                    </p:anim>
                                    <p:anim calcmode="lin" valueType="num">
                                      <p:cBhvr>
                                        <p:cTn id="14" dur="1000" fill="hold"/>
                                        <p:tgtEl>
                                          <p:spTgt spid="6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630;p22"/>
          <p:cNvSpPr txBox="1"/>
          <p:nvPr/>
        </p:nvSpPr>
        <p:spPr>
          <a:xfrm>
            <a:off x="163232" y="267326"/>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i="0" u="none" strike="noStrike" cap="none" dirty="0">
                <a:solidFill>
                  <a:schemeClr val="dk1"/>
                </a:solidFill>
                <a:latin typeface="Be Vietnam Pro"/>
                <a:ea typeface="Be Vietnam Pro"/>
                <a:cs typeface="Be Vietnam Pro"/>
                <a:sym typeface="Be Vietnam Pro"/>
              </a:rPr>
              <a:t>Thresholding Classification</a:t>
            </a:r>
            <a:endParaRPr dirty="0"/>
          </a:p>
        </p:txBody>
      </p:sp>
      <p:sp>
        <p:nvSpPr>
          <p:cNvPr id="9" name="Google Shape;631;p22"/>
          <p:cNvSpPr/>
          <p:nvPr/>
        </p:nvSpPr>
        <p:spPr>
          <a:xfrm>
            <a:off x="946236" y="1663809"/>
            <a:ext cx="3735492"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sng" strike="noStrike" cap="none" dirty="0">
                <a:solidFill>
                  <a:srgbClr val="000000"/>
                </a:solidFill>
                <a:latin typeface="Arial"/>
                <a:ea typeface="Arial"/>
                <a:cs typeface="Arial"/>
                <a:sym typeface="Arial"/>
              </a:rPr>
              <a:t>LVEF (%) among the male population</a:t>
            </a:r>
            <a:endParaRPr sz="1600" u="sng" dirty="0"/>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52% to 72% normal range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41% to 51 mildly abnormal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30% to 40% moderately abnormal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Less than 30% severely abnormal</a:t>
            </a:r>
            <a:endParaRPr sz="1600" dirty="0">
              <a:solidFill>
                <a:schemeClr val="tx1"/>
              </a:solidFil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
        <p:nvSpPr>
          <p:cNvPr id="10" name="Google Shape;632;p22"/>
          <p:cNvSpPr/>
          <p:nvPr/>
        </p:nvSpPr>
        <p:spPr>
          <a:xfrm>
            <a:off x="5017347" y="1663809"/>
            <a:ext cx="457200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sng" strike="noStrike" cap="none" dirty="0">
                <a:solidFill>
                  <a:srgbClr val="000000"/>
                </a:solidFill>
                <a:latin typeface="Arial"/>
                <a:ea typeface="Arial"/>
                <a:cs typeface="Arial"/>
                <a:sym typeface="Arial"/>
              </a:rPr>
              <a:t>LVEF (%) among the female population</a:t>
            </a:r>
            <a:endParaRPr sz="1600" u="sng" dirty="0"/>
          </a:p>
          <a:p>
            <a:pPr marL="285750" indent="-285750">
              <a:buClr>
                <a:srgbClr val="00B0AC"/>
              </a:buClr>
              <a:buFont typeface="Wingdings" panose="05000000000000000000" pitchFamily="2" charset="2"/>
              <a:buChar char="Ø"/>
            </a:pPr>
            <a:r>
              <a:rPr lang="en-US" sz="1600" dirty="0">
                <a:solidFill>
                  <a:schemeClr val="tx1"/>
                </a:solidFill>
              </a:rPr>
              <a:t>54% to 74% normal range </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41% to 53 mildly abnormal </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30% to 40% moderately abnormal</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Less than 30% severely abnormal</a:t>
            </a:r>
            <a:endParaRPr sz="1600" dirty="0">
              <a:solidFill>
                <a:schemeClr val="tx1"/>
              </a:solidFill>
            </a:endParaRPr>
          </a:p>
        </p:txBody>
      </p:sp>
    </p:spTree>
    <p:extLst>
      <p:ext uri="{BB962C8B-B14F-4D97-AF65-F5344CB8AC3E}">
        <p14:creationId xmlns:p14="http://schemas.microsoft.com/office/powerpoint/2010/main" val="203836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3"/>
          <p:cNvSpPr txBox="1">
            <a:spLocks noGrp="1"/>
          </p:cNvSpPr>
          <p:nvPr>
            <p:ph type="title"/>
          </p:nvPr>
        </p:nvSpPr>
        <p:spPr>
          <a:xfrm>
            <a:off x="1771925" y="1822425"/>
            <a:ext cx="3013200" cy="121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a:latin typeface="Archivo"/>
                <a:ea typeface="Archivo"/>
                <a:cs typeface="Archivo"/>
                <a:sym typeface="Archivo"/>
              </a:rPr>
              <a:t>Experimental</a:t>
            </a:r>
            <a:r>
              <a:rPr lang="en-US">
                <a:latin typeface="Archivo"/>
                <a:ea typeface="Archivo"/>
                <a:cs typeface="Archivo"/>
                <a:sym typeface="Archivo"/>
              </a:rPr>
              <a:t> </a:t>
            </a:r>
            <a:r>
              <a:rPr lang="en-US" sz="3500">
                <a:latin typeface="Archivo"/>
                <a:ea typeface="Archivo"/>
                <a:cs typeface="Archivo"/>
                <a:sym typeface="Archivo"/>
              </a:rPr>
              <a:t>Results</a:t>
            </a:r>
            <a:endParaRPr sz="3500">
              <a:latin typeface="Archivo"/>
              <a:ea typeface="Archivo"/>
              <a:cs typeface="Archivo"/>
              <a:sym typeface="Archivo"/>
            </a:endParaRPr>
          </a:p>
        </p:txBody>
      </p:sp>
      <p:sp>
        <p:nvSpPr>
          <p:cNvPr id="639" name="Google Shape;639;p23"/>
          <p:cNvSpPr txBox="1">
            <a:spLocks noGrp="1"/>
          </p:cNvSpPr>
          <p:nvPr>
            <p:ph type="title" idx="2"/>
          </p:nvPr>
        </p:nvSpPr>
        <p:spPr>
          <a:xfrm>
            <a:off x="649025" y="2094150"/>
            <a:ext cx="112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07</a:t>
            </a:r>
            <a:endParaRPr/>
          </a:p>
        </p:txBody>
      </p:sp>
      <p:grpSp>
        <p:nvGrpSpPr>
          <p:cNvPr id="640" name="Google Shape;640;p23"/>
          <p:cNvGrpSpPr/>
          <p:nvPr/>
        </p:nvGrpSpPr>
        <p:grpSpPr>
          <a:xfrm>
            <a:off x="4862350" y="1325233"/>
            <a:ext cx="2882755" cy="2493035"/>
            <a:chOff x="5548150" y="1325249"/>
            <a:chExt cx="2882755" cy="2493035"/>
          </a:xfrm>
        </p:grpSpPr>
        <p:sp>
          <p:nvSpPr>
            <p:cNvPr id="641" name="Google Shape;641;p2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4"/>
          <p:cNvSpPr txBox="1">
            <a:spLocks noGrp="1"/>
          </p:cNvSpPr>
          <p:nvPr>
            <p:ph type="title"/>
          </p:nvPr>
        </p:nvSpPr>
        <p:spPr>
          <a:xfrm>
            <a:off x="0" y="176641"/>
            <a:ext cx="994867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500" u="sng" dirty="0"/>
              <a:t> (ED-ES) Detection Results: </a:t>
            </a:r>
            <a:r>
              <a:rPr lang="en-US" sz="2500" u="sng" dirty="0">
                <a:solidFill>
                  <a:srgbClr val="FF0000"/>
                </a:solidFill>
              </a:rPr>
              <a:t>CNN vs Transformer </a:t>
            </a:r>
            <a:endParaRPr dirty="0">
              <a:solidFill>
                <a:srgbClr val="FF0000"/>
              </a:solidFill>
            </a:endParaRPr>
          </a:p>
        </p:txBody>
      </p:sp>
      <p:graphicFrame>
        <p:nvGraphicFramePr>
          <p:cNvPr id="688" name="Google Shape;688;p24"/>
          <p:cNvGraphicFramePr/>
          <p:nvPr>
            <p:extLst>
              <p:ext uri="{D42A27DB-BD31-4B8C-83A1-F6EECF244321}">
                <p14:modId xmlns:p14="http://schemas.microsoft.com/office/powerpoint/2010/main" val="408211037"/>
              </p:ext>
            </p:extLst>
          </p:nvPr>
        </p:nvGraphicFramePr>
        <p:xfrm>
          <a:off x="1782097" y="856445"/>
          <a:ext cx="5107200" cy="4009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3" name="Title 2">
            <a:extLst>
              <a:ext uri="{FF2B5EF4-FFF2-40B4-BE49-F238E27FC236}">
                <a16:creationId xmlns:a16="http://schemas.microsoft.com/office/drawing/2014/main" id="{5219D208-5973-47A9-FA94-B9CBBBDDE870}"/>
              </a:ext>
            </a:extLst>
          </p:cNvPr>
          <p:cNvSpPr>
            <a:spLocks noGrp="1"/>
          </p:cNvSpPr>
          <p:nvPr>
            <p:ph type="title"/>
          </p:nvPr>
        </p:nvSpPr>
        <p:spPr>
          <a:xfrm>
            <a:off x="0" y="176641"/>
            <a:ext cx="7693152" cy="572700"/>
          </a:xfrm>
        </p:spPr>
        <p:txBody>
          <a:bodyPr/>
          <a:lstStyle/>
          <a:p>
            <a:pPr algn="l"/>
            <a:r>
              <a:rPr lang="en-US" sz="2800" u="sng" dirty="0"/>
              <a:t>Left Ventricle Detection Results: </a:t>
            </a:r>
            <a:r>
              <a:rPr lang="en-US" sz="2800" u="sng" dirty="0">
                <a:solidFill>
                  <a:srgbClr val="FF0000"/>
                </a:solidFill>
              </a:rPr>
              <a:t>U-Net</a:t>
            </a:r>
            <a:endParaRPr lang="en-US" sz="2500" u="sng" dirty="0">
              <a:solidFill>
                <a:srgbClr val="FF000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AFA571-C7CA-46A2-9DDD-8C41F4ECBE80}"/>
                  </a:ext>
                </a:extLst>
              </p:cNvPr>
              <p:cNvSpPr/>
              <p:nvPr/>
            </p:nvSpPr>
            <p:spPr>
              <a:xfrm>
                <a:off x="1250932" y="907300"/>
                <a:ext cx="1698524" cy="1036887"/>
              </a:xfrm>
              <a:prstGeom prst="rect">
                <a:avLst/>
              </a:prstGeom>
            </p:spPr>
            <p:txBody>
              <a:bodyPr wrap="square">
                <a:spAutoFit/>
              </a:bodyPr>
              <a:lstStyle/>
              <a:p>
                <a:endParaRPr lang="en-US" sz="1200" i="1" dirty="0">
                  <a:solidFill>
                    <a:schemeClr val="bg1"/>
                  </a:solidFill>
                  <a:latin typeface="+mj-lt"/>
                </a:endParaRPr>
              </a:p>
              <a:p>
                <a:endParaRPr lang="en-US" sz="1200" i="1" dirty="0">
                  <a:solidFill>
                    <a:schemeClr val="bg1"/>
                  </a:solidFill>
                  <a:latin typeface="+mj-lt"/>
                </a:endParaRPr>
              </a:p>
              <a:p>
                <a:r>
                  <a:rPr lang="en-US" sz="1200" i="1" dirty="0">
                    <a:solidFill>
                      <a:schemeClr val="bg1"/>
                    </a:solidFill>
                    <a:latin typeface="+mj-lt"/>
                  </a:rPr>
                  <a:t>DSC</a:t>
                </a:r>
                <a:r>
                  <a:rPr lang="en-US" b="1" i="1" dirty="0">
                    <a:solidFill>
                      <a:schemeClr val="bg1"/>
                    </a:solidFill>
                    <a:latin typeface="KaTeX_Math"/>
                  </a:rPr>
                  <a:t>  </a:t>
                </a:r>
                <a:r>
                  <a:rPr lang="en-US" b="1" dirty="0">
                    <a:solidFill>
                      <a:schemeClr val="bg1"/>
                    </a:solidFill>
                    <a:latin typeface="KaTeX_Main"/>
                  </a:rPr>
                  <a:t>=  </a:t>
                </a:r>
                <a14:m>
                  <m:oMath xmlns:m="http://schemas.openxmlformats.org/officeDocument/2006/math">
                    <m:f>
                      <m:fPr>
                        <m:ctrlPr>
                          <a:rPr lang="en-US" b="1" i="1" smtClean="0">
                            <a:solidFill>
                              <a:schemeClr val="bg1"/>
                            </a:solidFill>
                            <a:latin typeface="Cambria Math" panose="02040503050406030204" pitchFamily="18" charset="0"/>
                          </a:rPr>
                        </m:ctrlPr>
                      </m:fPr>
                      <m:num>
                        <m:r>
                          <m:rPr>
                            <m:nor/>
                          </m:rPr>
                          <a:rPr lang="en-US" b="1" i="0" smtClean="0">
                            <a:solidFill>
                              <a:schemeClr val="bg1"/>
                            </a:solidFill>
                            <a:latin typeface="Berlin Sans FB Demi" panose="020E0802020502020306" pitchFamily="34" charset="0"/>
                          </a:rPr>
                          <m:t>2 </m:t>
                        </m:r>
                        <m:r>
                          <m:rPr>
                            <m:nor/>
                          </m:rPr>
                          <a:rPr lang="en-US" b="1" i="0" smtClean="0">
                            <a:solidFill>
                              <a:schemeClr val="bg1"/>
                            </a:solidFill>
                            <a:latin typeface="Cambria Math" panose="02040503050406030204" pitchFamily="18" charset="0"/>
                          </a:rPr>
                          <m:t>∗ </m:t>
                        </m:r>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m:t>
                        </m:r>
                        <m:r>
                          <m:rPr>
                            <m:nor/>
                          </m:rPr>
                          <a:rPr lang="en-US" b="1" dirty="0">
                            <a:solidFill>
                              <a:schemeClr val="bg1"/>
                            </a:solidFill>
                            <a:latin typeface="KaTeX_Main"/>
                          </a:rPr>
                          <m:t>∩</m:t>
                        </m:r>
                        <m:r>
                          <m:rPr>
                            <m:nor/>
                          </m:rPr>
                          <a:rPr lang="en-US" b="1" i="0" dirty="0" smtClean="0">
                            <a:solidFill>
                              <a:schemeClr val="bg1"/>
                            </a:solidFill>
                            <a:latin typeface="KaTeX_Main"/>
                          </a:rPr>
                          <m:t>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num>
                      <m:den>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den>
                    </m:f>
                  </m:oMath>
                </a14:m>
                <a:br>
                  <a:rPr lang="en-US" dirty="0">
                    <a:solidFill>
                      <a:srgbClr val="FF0000"/>
                    </a:solidFill>
                  </a:rPr>
                </a:br>
                <a:endParaRPr lang="en-US" dirty="0">
                  <a:solidFill>
                    <a:srgbClr val="FF0000"/>
                  </a:solidFill>
                </a:endParaRPr>
              </a:p>
            </p:txBody>
          </p:sp>
        </mc:Choice>
        <mc:Fallback xmlns="">
          <p:sp>
            <p:nvSpPr>
              <p:cNvPr id="2" name="Rectangle 1">
                <a:extLst>
                  <a:ext uri="{FF2B5EF4-FFF2-40B4-BE49-F238E27FC236}">
                    <a16:creationId xmlns:a16="http://schemas.microsoft.com/office/drawing/2014/main" id="{76AFA571-C7CA-46A2-9DDD-8C41F4ECBE80}"/>
                  </a:ext>
                </a:extLst>
              </p:cNvPr>
              <p:cNvSpPr>
                <a:spLocks noRot="1" noChangeAspect="1" noMove="1" noResize="1" noEditPoints="1" noAdjustHandles="1" noChangeArrowheads="1" noChangeShapeType="1" noTextEdit="1"/>
              </p:cNvSpPr>
              <p:nvPr/>
            </p:nvSpPr>
            <p:spPr>
              <a:xfrm>
                <a:off x="1250932" y="907300"/>
                <a:ext cx="1698524" cy="1036887"/>
              </a:xfrm>
              <a:prstGeom prst="rect">
                <a:avLst/>
              </a:prstGeom>
              <a:blipFill>
                <a:blip r:embed="rId3"/>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8" name="Google Shape;461;p36">
            <a:extLst>
              <a:ext uri="{FF2B5EF4-FFF2-40B4-BE49-F238E27FC236}">
                <a16:creationId xmlns:a16="http://schemas.microsoft.com/office/drawing/2014/main" id="{6722A45D-8885-4AB6-AD1C-FB7A643DF411}"/>
              </a:ext>
            </a:extLst>
          </p:cNvPr>
          <p:cNvSpPr txBox="1">
            <a:spLocks/>
          </p:cNvSpPr>
          <p:nvPr/>
        </p:nvSpPr>
        <p:spPr>
          <a:xfrm>
            <a:off x="1092802" y="945407"/>
            <a:ext cx="3281875" cy="425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Dice coefficient</a:t>
            </a: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5436306" y="945407"/>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5459928" y="1280800"/>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5459928" y="1280800"/>
                <a:ext cx="2321911" cy="663387"/>
              </a:xfrm>
              <a:prstGeom prst="rect">
                <a:avLst/>
              </a:prstGeom>
              <a:blipFill>
                <a:blip r:embed="rId5"/>
                <a:stretch>
                  <a:fillRect l="-787" t="-35780" b="-321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A017259-6205-AE98-528D-923694FD48BE}"/>
              </a:ext>
            </a:extLst>
          </p:cNvPr>
          <p:cNvGraphicFramePr>
            <a:graphicFrameLocks noGrp="1"/>
          </p:cNvGraphicFramePr>
          <p:nvPr>
            <p:extLst>
              <p:ext uri="{D42A27DB-BD31-4B8C-83A1-F6EECF244321}">
                <p14:modId xmlns:p14="http://schemas.microsoft.com/office/powerpoint/2010/main" val="3974586337"/>
              </p:ext>
            </p:extLst>
          </p:nvPr>
        </p:nvGraphicFramePr>
        <p:xfrm>
          <a:off x="1353312" y="2082164"/>
          <a:ext cx="6669026" cy="1953388"/>
        </p:xfrm>
        <a:graphic>
          <a:graphicData uri="http://schemas.openxmlformats.org/drawingml/2006/table">
            <a:tbl>
              <a:tblPr firstRow="1" firstCol="1" bandRow="1">
                <a:tableStyleId>{7E9639D4-E3E2-4D34-9284-5A2195B3D0D7}</a:tableStyleId>
              </a:tblPr>
              <a:tblGrid>
                <a:gridCol w="2222544">
                  <a:extLst>
                    <a:ext uri="{9D8B030D-6E8A-4147-A177-3AD203B41FA5}">
                      <a16:colId xmlns:a16="http://schemas.microsoft.com/office/drawing/2014/main" val="1808904309"/>
                    </a:ext>
                  </a:extLst>
                </a:gridCol>
                <a:gridCol w="2473904">
                  <a:extLst>
                    <a:ext uri="{9D8B030D-6E8A-4147-A177-3AD203B41FA5}">
                      <a16:colId xmlns:a16="http://schemas.microsoft.com/office/drawing/2014/main" val="337259324"/>
                    </a:ext>
                  </a:extLst>
                </a:gridCol>
                <a:gridCol w="1972578">
                  <a:extLst>
                    <a:ext uri="{9D8B030D-6E8A-4147-A177-3AD203B41FA5}">
                      <a16:colId xmlns:a16="http://schemas.microsoft.com/office/drawing/2014/main" val="163571915"/>
                    </a:ext>
                  </a:extLst>
                </a:gridCol>
              </a:tblGrid>
              <a:tr h="501093">
                <a:tc>
                  <a:txBody>
                    <a:bodyPr/>
                    <a:lstStyle/>
                    <a:p>
                      <a:pPr marL="0" marR="0" algn="just">
                        <a:lnSpc>
                          <a:spcPct val="107000"/>
                        </a:lnSpc>
                        <a:spcBef>
                          <a:spcPts val="0"/>
                        </a:spcBef>
                        <a:spcAft>
                          <a:spcPts val="0"/>
                        </a:spcAft>
                      </a:pPr>
                      <a:r>
                        <a:rPr lang="en-US" sz="1400" b="1" dirty="0">
                          <a:solidFill>
                            <a:srgbClr val="FFFFFF"/>
                          </a:solidFill>
                          <a:effectLst/>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Dice-</a:t>
                      </a:r>
                      <a:r>
                        <a:rPr lang="en-US" sz="1400" b="1" dirty="0" err="1">
                          <a:solidFill>
                            <a:srgbClr val="FFFFFF"/>
                          </a:solidFill>
                          <a:effectLst/>
                        </a:rPr>
                        <a:t>Sørensen</a:t>
                      </a:r>
                      <a:r>
                        <a:rPr lang="en-US" sz="1400" b="1" dirty="0">
                          <a:solidFill>
                            <a:srgbClr val="FFFFFF"/>
                          </a:solidFill>
                          <a:effectLst/>
                        </a:rPr>
                        <a:t> coefficient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Mean Square Error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2035730"/>
                  </a:ext>
                </a:extLst>
              </a:tr>
              <a:tr h="475601">
                <a:tc>
                  <a:txBody>
                    <a:bodyPr/>
                    <a:lstStyle/>
                    <a:p>
                      <a:pPr marL="0" marR="0" algn="just">
                        <a:lnSpc>
                          <a:spcPct val="107000"/>
                        </a:lnSpc>
                        <a:spcBef>
                          <a:spcPts val="0"/>
                        </a:spcBef>
                        <a:spcAft>
                          <a:spcPts val="0"/>
                        </a:spcAft>
                      </a:pPr>
                      <a:r>
                        <a:rPr lang="en-US" sz="1400" b="0" dirty="0">
                          <a:effectLst/>
                        </a:rPr>
                        <a:t>Segmentation Diastolic </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1122760"/>
                  </a:ext>
                </a:extLst>
              </a:tr>
              <a:tr h="501093">
                <a:tc>
                  <a:txBody>
                    <a:bodyPr/>
                    <a:lstStyle/>
                    <a:p>
                      <a:pPr marL="0" marR="0" algn="just">
                        <a:lnSpc>
                          <a:spcPct val="107000"/>
                        </a:lnSpc>
                        <a:spcBef>
                          <a:spcPts val="0"/>
                        </a:spcBef>
                        <a:spcAft>
                          <a:spcPts val="0"/>
                        </a:spcAft>
                      </a:pPr>
                      <a:r>
                        <a:rPr lang="en-US" sz="1400" b="0" dirty="0">
                          <a:effectLst/>
                        </a:rPr>
                        <a:t>Segmentation systolic</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90.9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0027296"/>
                  </a:ext>
                </a:extLst>
              </a:tr>
              <a:tr h="475601">
                <a:tc>
                  <a:txBody>
                    <a:bodyPr/>
                    <a:lstStyle/>
                    <a:p>
                      <a:pPr marL="0" marR="0" algn="ctr">
                        <a:lnSpc>
                          <a:spcPct val="107000"/>
                        </a:lnSpc>
                        <a:spcBef>
                          <a:spcPts val="0"/>
                        </a:spcBef>
                        <a:spcAft>
                          <a:spcPts val="0"/>
                        </a:spcAft>
                      </a:pPr>
                      <a:r>
                        <a:rPr lang="en-US" sz="1400" b="1" dirty="0">
                          <a:solidFill>
                            <a:srgbClr val="000000"/>
                          </a:solidFill>
                          <a:effectLst/>
                        </a:rPr>
                        <a:t>Total Average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rgbClr val="000000"/>
                          </a:solidFill>
                          <a:effectLst/>
                        </a:rPr>
                        <a:t>91.8</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1.69</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2886049"/>
                  </a:ext>
                </a:extLst>
              </a:tr>
            </a:tbl>
          </a:graphicData>
        </a:graphic>
      </p:graphicFrame>
    </p:spTree>
    <p:extLst>
      <p:ext uri="{BB962C8B-B14F-4D97-AF65-F5344CB8AC3E}">
        <p14:creationId xmlns:p14="http://schemas.microsoft.com/office/powerpoint/2010/main" val="14302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3144210" y="1369089"/>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3520606" y="1806328"/>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3520606" y="1806328"/>
                <a:ext cx="2321911" cy="663387"/>
              </a:xfrm>
              <a:prstGeom prst="rect">
                <a:avLst/>
              </a:prstGeom>
              <a:blipFill>
                <a:blip r:embed="rId3"/>
                <a:stretch>
                  <a:fillRect l="-789" t="-35780" b="-32110"/>
                </a:stretch>
              </a:blipFill>
            </p:spPr>
            <p:txBody>
              <a:bodyPr/>
              <a:lstStyle/>
              <a:p>
                <a:r>
                  <a:rPr lang="en-US">
                    <a:noFill/>
                  </a:rPr>
                  <a:t> </a:t>
                </a:r>
              </a:p>
            </p:txBody>
          </p:sp>
        </mc:Fallback>
      </mc:AlternateContent>
      <p:sp>
        <p:nvSpPr>
          <p:cNvPr id="11" name="Google Shape;461;p36">
            <a:extLst>
              <a:ext uri="{FF2B5EF4-FFF2-40B4-BE49-F238E27FC236}">
                <a16:creationId xmlns:a16="http://schemas.microsoft.com/office/drawing/2014/main" id="{0FF57268-1143-435C-BA6B-2B843FA89131}"/>
              </a:ext>
            </a:extLst>
          </p:cNvPr>
          <p:cNvSpPr txBox="1">
            <a:spLocks/>
          </p:cNvSpPr>
          <p:nvPr/>
        </p:nvSpPr>
        <p:spPr>
          <a:xfrm>
            <a:off x="1279589" y="2454952"/>
            <a:ext cx="6584821" cy="59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rgbClr val="FF5631"/>
              </a:buClr>
              <a:buSzPct val="85000"/>
            </a:pPr>
            <a:r>
              <a:rPr lang="en-US" sz="1800" dirty="0">
                <a:solidFill>
                  <a:schemeClr val="tx2"/>
                </a:solidFill>
              </a:rPr>
              <a:t>Ejection Fraction Mean Square Error is </a:t>
            </a:r>
            <a:r>
              <a:rPr lang="en-US" sz="1800" dirty="0">
                <a:solidFill>
                  <a:srgbClr val="00B050"/>
                </a:solidFill>
              </a:rPr>
              <a:t>7.7</a:t>
            </a:r>
          </a:p>
        </p:txBody>
      </p:sp>
      <p:sp>
        <p:nvSpPr>
          <p:cNvPr id="13" name="Title 2">
            <a:extLst>
              <a:ext uri="{FF2B5EF4-FFF2-40B4-BE49-F238E27FC236}">
                <a16:creationId xmlns:a16="http://schemas.microsoft.com/office/drawing/2014/main" id="{08DB6A50-6CF2-44F3-A465-F680316BE165}"/>
              </a:ext>
            </a:extLst>
          </p:cNvPr>
          <p:cNvSpPr txBox="1">
            <a:spLocks/>
          </p:cNvSpPr>
          <p:nvPr/>
        </p:nvSpPr>
        <p:spPr>
          <a:xfrm>
            <a:off x="330152" y="260856"/>
            <a:ext cx="5407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u="sng" dirty="0"/>
              <a:t>Thresholding Classification</a:t>
            </a:r>
          </a:p>
        </p:txBody>
      </p:sp>
      <p:graphicFrame>
        <p:nvGraphicFramePr>
          <p:cNvPr id="5" name="Google Shape;512;p13">
            <a:extLst>
              <a:ext uri="{FF2B5EF4-FFF2-40B4-BE49-F238E27FC236}">
                <a16:creationId xmlns:a16="http://schemas.microsoft.com/office/drawing/2014/main" id="{4FCE7434-913A-C8AD-092D-E54C3EDDECDC}"/>
              </a:ext>
            </a:extLst>
          </p:cNvPr>
          <p:cNvGraphicFramePr/>
          <p:nvPr>
            <p:extLst>
              <p:ext uri="{D42A27DB-BD31-4B8C-83A1-F6EECF244321}">
                <p14:modId xmlns:p14="http://schemas.microsoft.com/office/powerpoint/2010/main" val="84370993"/>
              </p:ext>
            </p:extLst>
          </p:nvPr>
        </p:nvGraphicFramePr>
        <p:xfrm>
          <a:off x="0" y="978525"/>
          <a:ext cx="9009888" cy="3800740"/>
        </p:xfrm>
        <a:graphic>
          <a:graphicData uri="http://schemas.openxmlformats.org/drawingml/2006/table">
            <a:tbl>
              <a:tblPr>
                <a:noFill/>
                <a:tableStyleId>{16E4A791-2BDF-4CAC-861D-6F0181273765}</a:tableStyleId>
              </a:tblPr>
              <a:tblGrid>
                <a:gridCol w="1074961">
                  <a:extLst>
                    <a:ext uri="{9D8B030D-6E8A-4147-A177-3AD203B41FA5}">
                      <a16:colId xmlns:a16="http://schemas.microsoft.com/office/drawing/2014/main" val="20000"/>
                    </a:ext>
                  </a:extLst>
                </a:gridCol>
                <a:gridCol w="1204943">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26464">
                  <a:extLst>
                    <a:ext uri="{9D8B030D-6E8A-4147-A177-3AD203B41FA5}">
                      <a16:colId xmlns:a16="http://schemas.microsoft.com/office/drawing/2014/main" val="1280598601"/>
                    </a:ext>
                  </a:extLst>
                </a:gridCol>
                <a:gridCol w="1085088">
                  <a:extLst>
                    <a:ext uri="{9D8B030D-6E8A-4147-A177-3AD203B41FA5}">
                      <a16:colId xmlns:a16="http://schemas.microsoft.com/office/drawing/2014/main" val="20003"/>
                    </a:ext>
                  </a:extLst>
                </a:gridCol>
                <a:gridCol w="1439249">
                  <a:extLst>
                    <a:ext uri="{9D8B030D-6E8A-4147-A177-3AD203B41FA5}">
                      <a16:colId xmlns:a16="http://schemas.microsoft.com/office/drawing/2014/main" val="20005"/>
                    </a:ext>
                  </a:extLst>
                </a:gridCol>
                <a:gridCol w="1364911">
                  <a:extLst>
                    <a:ext uri="{9D8B030D-6E8A-4147-A177-3AD203B41FA5}">
                      <a16:colId xmlns:a16="http://schemas.microsoft.com/office/drawing/2014/main" val="20006"/>
                    </a:ext>
                  </a:extLst>
                </a:gridCol>
              </a:tblGrid>
              <a:tr h="9293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Pre-Processing</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Arial"/>
                          <a:ea typeface="Arial"/>
                          <a:cs typeface="Arial"/>
                          <a:sym typeface="Arial"/>
                        </a:rPr>
                        <a:t>Boundary Box Detection</a:t>
                      </a:r>
                      <a:endParaRPr sz="1400" b="1" u="none" strike="noStrike" cap="none" dirty="0">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Calculate Volume </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Classification Model</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754433">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3583">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MSE=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31676">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731676">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Proposed </a:t>
                      </a:r>
                    </a:p>
                    <a:p>
                      <a:pPr marL="0" marR="0" lvl="0" indent="0" algn="l" rtl="0">
                        <a:lnSpc>
                          <a:spcPct val="107000"/>
                        </a:lnSpc>
                        <a:spcBef>
                          <a:spcPts val="0"/>
                        </a:spcBef>
                        <a:spcAft>
                          <a:spcPts val="0"/>
                        </a:spcAft>
                        <a:buNone/>
                      </a:pPr>
                      <a:r>
                        <a:rPr lang="en-US" sz="1000" b="0" u="none" strike="noStrike" cap="none" dirty="0">
                          <a:latin typeface="Arial"/>
                          <a:cs typeface="Arial"/>
                          <a:sym typeface="Arial"/>
                        </a:rPr>
                        <a:t>System </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Transformer</a:t>
                      </a:r>
                    </a:p>
                    <a:p>
                      <a:pPr marL="0" marR="0" lvl="0" indent="0" algn="ctr" defTabSz="914400" rtl="0" eaLnBrk="1" fontAlgn="auto" latinLnBrk="0" hangingPunct="1">
                        <a:lnSpc>
                          <a:spcPct val="107000"/>
                        </a:lnSpc>
                        <a:spcBef>
                          <a:spcPts val="0"/>
                        </a:spcBef>
                        <a:spcAft>
                          <a:spcPts val="0"/>
                        </a:spcAft>
                        <a:buClr>
                          <a:srgbClr val="000000"/>
                        </a:buClr>
                        <a:buSzPts val="1000"/>
                        <a:buFont typeface="Noto Sans Symbols"/>
                        <a:buNone/>
                        <a:tabLst/>
                        <a:defRPr/>
                      </a:pPr>
                      <a:r>
                        <a:rPr lang="en-US" sz="1000" b="0" u="none" strike="noStrike" cap="none" dirty="0">
                          <a:latin typeface="Arial"/>
                          <a:ea typeface="Arial"/>
                          <a:cs typeface="Arial"/>
                          <a:sym typeface="Arial"/>
                        </a:rPr>
                        <a:t>“Detect ES,ED”</a:t>
                      </a:r>
                    </a:p>
                    <a:p>
                      <a:pPr marL="0" marR="0" lvl="0" indent="0" algn="ctr" rtl="0">
                        <a:lnSpc>
                          <a:spcPct val="107000"/>
                        </a:lnSpc>
                        <a:spcBef>
                          <a:spcPts val="0"/>
                        </a:spcBef>
                        <a:spcAft>
                          <a:spcPts val="0"/>
                        </a:spcAft>
                        <a:buClr>
                          <a:srgbClr val="000000"/>
                        </a:buClr>
                        <a:buSzPts val="1000"/>
                        <a:buFont typeface="Noto Sans Symbols"/>
                        <a:buNone/>
                      </a:pP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U-Net  </a:t>
                      </a: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Simpson’s</a:t>
                      </a:r>
                    </a:p>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 Method</a:t>
                      </a:r>
                      <a:endParaRPr sz="1000" b="0" i="0" u="none" strike="noStrike" cap="none" dirty="0">
                        <a:solidFill>
                          <a:srgbClr val="000000"/>
                        </a:solidFill>
                        <a:latin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Thresholding </a:t>
                      </a:r>
                      <a:endParaRPr dirty="0"/>
                    </a:p>
                    <a:p>
                      <a:pPr marL="457200" marR="0" lvl="0" indent="0" algn="l" rtl="0">
                        <a:lnSpc>
                          <a:spcPct val="107000"/>
                        </a:lnSpc>
                        <a:spcBef>
                          <a:spcPts val="800"/>
                        </a:spcBef>
                        <a:spcAft>
                          <a:spcPts val="0"/>
                        </a:spcAft>
                        <a:buNone/>
                      </a:pPr>
                      <a:r>
                        <a:rPr lang="en-US" sz="1000" b="0" u="none" strike="noStrike" cap="none" dirty="0">
                          <a:latin typeface="Arial"/>
                          <a:ea typeface="Arial"/>
                          <a:cs typeface="Arial"/>
                          <a:sym typeface="Arial"/>
                        </a:rPr>
                        <a:t>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7.7%</a:t>
                      </a: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
        <p:nvSpPr>
          <p:cNvPr id="6" name="Rectangle: Rounded Corners 5">
            <a:extLst>
              <a:ext uri="{FF2B5EF4-FFF2-40B4-BE49-F238E27FC236}">
                <a16:creationId xmlns:a16="http://schemas.microsoft.com/office/drawing/2014/main" id="{A6BB9B67-5DE4-6FB9-9B46-935225E25F12}"/>
              </a:ext>
            </a:extLst>
          </p:cNvPr>
          <p:cNvSpPr/>
          <p:nvPr/>
        </p:nvSpPr>
        <p:spPr>
          <a:xfrm>
            <a:off x="7644954" y="4187411"/>
            <a:ext cx="1072326" cy="460748"/>
          </a:xfrm>
          <a:prstGeom prst="roundRect">
            <a:avLst/>
          </a:prstGeom>
          <a:noFill/>
          <a:ln w="9525" cap="flat" cmpd="sng" algn="ctr">
            <a:solidFill>
              <a:schemeClr val="tx2">
                <a:lumMod val="40000"/>
                <a:lumOff val="60000"/>
              </a:schemeClr>
            </a:solidFill>
            <a:prstDash val="solid"/>
            <a:round/>
            <a:headEnd type="none" w="med" len="med"/>
            <a:tailEnd type="none" w="med" len="med"/>
          </a:ln>
          <a:effectLst>
            <a:glow rad="101600">
              <a:schemeClr val="tx2">
                <a:lumMod val="60000"/>
                <a:lumOff val="40000"/>
                <a:alpha val="6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818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6"/>
          <p:cNvSpPr txBox="1">
            <a:spLocks noGrp="1"/>
          </p:cNvSpPr>
          <p:nvPr>
            <p:ph type="title"/>
          </p:nvPr>
        </p:nvSpPr>
        <p:spPr>
          <a:xfrm>
            <a:off x="0" y="17664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800" u="sng"/>
              <a:t>Demo</a:t>
            </a:r>
            <a:endParaRPr sz="2500" u="sn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7165700" y="3770506"/>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txBox="1">
            <a:spLocks noGrp="1"/>
          </p:cNvSpPr>
          <p:nvPr>
            <p:ph type="title"/>
          </p:nvPr>
        </p:nvSpPr>
        <p:spPr>
          <a:xfrm>
            <a:off x="401950" y="1701571"/>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Problem Definition</a:t>
            </a:r>
            <a:endParaRPr sz="1400" b="1">
              <a:latin typeface="Arial Rounded"/>
              <a:ea typeface="Arial Rounded"/>
              <a:cs typeface="Arial Rounded"/>
              <a:sym typeface="Arial Rounded"/>
            </a:endParaRPr>
          </a:p>
        </p:txBody>
      </p:sp>
      <p:sp>
        <p:nvSpPr>
          <p:cNvPr id="116" name="Google Shape;116;p3"/>
          <p:cNvSpPr txBox="1">
            <a:spLocks noGrp="1"/>
          </p:cNvSpPr>
          <p:nvPr>
            <p:ph type="title" idx="9"/>
          </p:nvPr>
        </p:nvSpPr>
        <p:spPr>
          <a:xfrm>
            <a:off x="2700971" y="1691597"/>
            <a:ext cx="3969213"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System Architecture</a:t>
            </a:r>
            <a:endParaRPr sz="1400" b="1">
              <a:latin typeface="Arial Rounded"/>
              <a:ea typeface="Arial Rounded"/>
              <a:cs typeface="Arial Rounded"/>
              <a:sym typeface="Arial Rounded"/>
            </a:endParaRPr>
          </a:p>
        </p:txBody>
      </p:sp>
      <p:sp>
        <p:nvSpPr>
          <p:cNvPr id="117" name="Google Shape;117;p3"/>
          <p:cNvSpPr txBox="1">
            <a:spLocks noGrp="1"/>
          </p:cNvSpPr>
          <p:nvPr>
            <p:ph type="title" idx="15"/>
          </p:nvPr>
        </p:nvSpPr>
        <p:spPr>
          <a:xfrm>
            <a:off x="3462028" y="2883706"/>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Literature Review</a:t>
            </a:r>
            <a:endParaRPr/>
          </a:p>
        </p:txBody>
      </p:sp>
      <p:sp>
        <p:nvSpPr>
          <p:cNvPr id="118" name="Google Shape;118;p3"/>
          <p:cNvSpPr txBox="1">
            <a:spLocks noGrp="1"/>
          </p:cNvSpPr>
          <p:nvPr>
            <p:ph type="title" idx="3"/>
          </p:nvPr>
        </p:nvSpPr>
        <p:spPr>
          <a:xfrm>
            <a:off x="319337" y="2882411"/>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Motivation</a:t>
            </a:r>
            <a:endParaRPr sz="1400" b="1">
              <a:latin typeface="Arial Rounded"/>
              <a:ea typeface="Arial Rounded"/>
              <a:cs typeface="Arial Rounded"/>
              <a:sym typeface="Arial Rounded"/>
            </a:endParaRPr>
          </a:p>
        </p:txBody>
      </p:sp>
      <p:sp>
        <p:nvSpPr>
          <p:cNvPr id="119" name="Google Shape;119;p3"/>
          <p:cNvSpPr txBox="1">
            <a:spLocks noGrp="1"/>
          </p:cNvSpPr>
          <p:nvPr>
            <p:ph type="title" idx="6"/>
          </p:nvPr>
        </p:nvSpPr>
        <p:spPr>
          <a:xfrm>
            <a:off x="362109" y="4107528"/>
            <a:ext cx="2372524"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Objectives</a:t>
            </a:r>
            <a:endParaRPr sz="1400" b="1">
              <a:latin typeface="Arial Rounded"/>
              <a:ea typeface="Arial Rounded"/>
              <a:cs typeface="Arial Rounded"/>
              <a:sym typeface="Arial Rounded"/>
            </a:endParaRPr>
          </a:p>
        </p:txBody>
      </p:sp>
      <p:sp>
        <p:nvSpPr>
          <p:cNvPr id="120" name="Google Shape;120;p3"/>
          <p:cNvSpPr txBox="1">
            <a:spLocks noGrp="1"/>
          </p:cNvSpPr>
          <p:nvPr>
            <p:ph type="title" idx="18"/>
          </p:nvPr>
        </p:nvSpPr>
        <p:spPr>
          <a:xfrm>
            <a:off x="0" y="-8949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solidFill>
                  <a:srgbClr val="FF5631"/>
                </a:solidFill>
              </a:rPr>
              <a:t>Agenda</a:t>
            </a:r>
            <a:endParaRPr>
              <a:solidFill>
                <a:srgbClr val="FF5631"/>
              </a:solidFill>
            </a:endParaRPr>
          </a:p>
        </p:txBody>
      </p:sp>
      <p:sp>
        <p:nvSpPr>
          <p:cNvPr id="121" name="Google Shape;121;p3"/>
          <p:cNvSpPr txBox="1"/>
          <p:nvPr/>
        </p:nvSpPr>
        <p:spPr>
          <a:xfrm>
            <a:off x="6108305" y="1680731"/>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 Experimental Results</a:t>
            </a:r>
            <a:endParaRPr/>
          </a:p>
        </p:txBody>
      </p:sp>
      <p:sp>
        <p:nvSpPr>
          <p:cNvPr id="122" name="Google Shape;122;p3"/>
          <p:cNvSpPr txBox="1"/>
          <p:nvPr/>
        </p:nvSpPr>
        <p:spPr>
          <a:xfrm>
            <a:off x="6472095" y="3022557"/>
            <a:ext cx="2357093"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Conclusion</a:t>
            </a:r>
            <a:endParaRPr/>
          </a:p>
        </p:txBody>
      </p:sp>
      <p:sp>
        <p:nvSpPr>
          <p:cNvPr id="123" name="Google Shape;123;p3"/>
          <p:cNvSpPr txBox="1"/>
          <p:nvPr/>
        </p:nvSpPr>
        <p:spPr>
          <a:xfrm>
            <a:off x="6449463" y="4107528"/>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Future Work</a:t>
            </a:r>
            <a:endParaRPr/>
          </a:p>
        </p:txBody>
      </p:sp>
      <p:sp>
        <p:nvSpPr>
          <p:cNvPr id="124" name="Google Shape;124;p3"/>
          <p:cNvSpPr/>
          <p:nvPr/>
        </p:nvSpPr>
        <p:spPr>
          <a:xfrm>
            <a:off x="1176144" y="1116103"/>
            <a:ext cx="604516"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5" name="Google Shape;125;p3"/>
          <p:cNvSpPr txBox="1">
            <a:spLocks noGrp="1"/>
          </p:cNvSpPr>
          <p:nvPr>
            <p:ph type="title" idx="2"/>
          </p:nvPr>
        </p:nvSpPr>
        <p:spPr>
          <a:xfrm>
            <a:off x="1030694" y="1216909"/>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solidFill>
                  <a:srgbClr val="EBEFF8"/>
                </a:solidFill>
              </a:rPr>
              <a:t>01</a:t>
            </a:r>
            <a:r>
              <a:rPr lang="en-US" dirty="0"/>
              <a:t> </a:t>
            </a:r>
            <a:endParaRPr dirty="0"/>
          </a:p>
        </p:txBody>
      </p:sp>
      <p:grpSp>
        <p:nvGrpSpPr>
          <p:cNvPr id="126" name="Google Shape;126;p3"/>
          <p:cNvGrpSpPr/>
          <p:nvPr/>
        </p:nvGrpSpPr>
        <p:grpSpPr>
          <a:xfrm>
            <a:off x="1053724" y="2261665"/>
            <a:ext cx="894000" cy="572700"/>
            <a:chOff x="2332510" y="880475"/>
            <a:chExt cx="894000" cy="572700"/>
          </a:xfrm>
        </p:grpSpPr>
        <p:sp>
          <p:nvSpPr>
            <p:cNvPr id="127" name="Google Shape;127;p3"/>
            <p:cNvSpPr/>
            <p:nvPr/>
          </p:nvSpPr>
          <p:spPr>
            <a:xfrm>
              <a:off x="2479646" y="88047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8" name="Google Shape;128;p3"/>
            <p:cNvSpPr txBox="1"/>
            <p:nvPr/>
          </p:nvSpPr>
          <p:spPr>
            <a:xfrm>
              <a:off x="2332510" y="989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02</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29" name="Google Shape;129;p3"/>
          <p:cNvSpPr txBox="1"/>
          <p:nvPr/>
        </p:nvSpPr>
        <p:spPr>
          <a:xfrm>
            <a:off x="7096156" y="1229623"/>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a:t>
            </a:r>
            <a:endParaRPr sz="3000" b="1" i="0" u="none" strike="noStrike" cap="none">
              <a:solidFill>
                <a:schemeClr val="dk1"/>
              </a:solidFill>
              <a:latin typeface="Be Vietnam Pro"/>
              <a:ea typeface="Be Vietnam Pro"/>
              <a:cs typeface="Be Vietnam Pro"/>
              <a:sym typeface="Be Vietnam Pro"/>
            </a:endParaRPr>
          </a:p>
        </p:txBody>
      </p:sp>
      <p:grpSp>
        <p:nvGrpSpPr>
          <p:cNvPr id="130" name="Google Shape;130;p3"/>
          <p:cNvGrpSpPr/>
          <p:nvPr/>
        </p:nvGrpSpPr>
        <p:grpSpPr>
          <a:xfrm>
            <a:off x="4166025" y="1061852"/>
            <a:ext cx="894000" cy="572700"/>
            <a:chOff x="1113384" y="2259995"/>
            <a:chExt cx="894000" cy="572700"/>
          </a:xfrm>
        </p:grpSpPr>
        <p:sp>
          <p:nvSpPr>
            <p:cNvPr id="131" name="Google Shape;131;p3"/>
            <p:cNvSpPr/>
            <p:nvPr/>
          </p:nvSpPr>
          <p:spPr>
            <a:xfrm>
              <a:off x="1252074" y="225999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2" name="Google Shape;132;p3"/>
            <p:cNvSpPr txBox="1"/>
            <p:nvPr/>
          </p:nvSpPr>
          <p:spPr>
            <a:xfrm>
              <a:off x="1113384" y="2375751"/>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04</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3" name="Google Shape;133;p3"/>
          <p:cNvGrpSpPr/>
          <p:nvPr/>
        </p:nvGrpSpPr>
        <p:grpSpPr>
          <a:xfrm>
            <a:off x="4170095" y="2193473"/>
            <a:ext cx="894000" cy="572700"/>
            <a:chOff x="4161805" y="1756709"/>
            <a:chExt cx="894000" cy="572700"/>
          </a:xfrm>
        </p:grpSpPr>
        <p:sp>
          <p:nvSpPr>
            <p:cNvPr id="134" name="Google Shape;134;p3"/>
            <p:cNvSpPr/>
            <p:nvPr/>
          </p:nvSpPr>
          <p:spPr>
            <a:xfrm>
              <a:off x="4306287" y="1756709"/>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5" name="Google Shape;135;p3"/>
            <p:cNvSpPr txBox="1"/>
            <p:nvPr/>
          </p:nvSpPr>
          <p:spPr>
            <a:xfrm>
              <a:off x="4161805" y="186365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05</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6" name="Google Shape;136;p3"/>
          <p:cNvGrpSpPr/>
          <p:nvPr/>
        </p:nvGrpSpPr>
        <p:grpSpPr>
          <a:xfrm>
            <a:off x="7185715" y="1082306"/>
            <a:ext cx="894000" cy="572700"/>
            <a:chOff x="1105257" y="3476247"/>
            <a:chExt cx="894000" cy="572700"/>
          </a:xfrm>
        </p:grpSpPr>
        <p:sp>
          <p:nvSpPr>
            <p:cNvPr id="137" name="Google Shape;137;p3"/>
            <p:cNvSpPr/>
            <p:nvPr/>
          </p:nvSpPr>
          <p:spPr>
            <a:xfrm>
              <a:off x="1252074" y="3476247"/>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8" name="Google Shape;138;p3"/>
            <p:cNvSpPr txBox="1"/>
            <p:nvPr/>
          </p:nvSpPr>
          <p:spPr>
            <a:xfrm>
              <a:off x="1105257" y="3567315"/>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07</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9" name="Google Shape;139;p3"/>
          <p:cNvGrpSpPr/>
          <p:nvPr/>
        </p:nvGrpSpPr>
        <p:grpSpPr>
          <a:xfrm>
            <a:off x="7185715" y="2194381"/>
            <a:ext cx="894000" cy="572700"/>
            <a:chOff x="4152276" y="2917961"/>
            <a:chExt cx="894000" cy="572700"/>
          </a:xfrm>
        </p:grpSpPr>
        <p:sp>
          <p:nvSpPr>
            <p:cNvPr id="140" name="Google Shape;140;p3"/>
            <p:cNvSpPr/>
            <p:nvPr/>
          </p:nvSpPr>
          <p:spPr>
            <a:xfrm>
              <a:off x="4306287" y="291796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1" name="Google Shape;141;p3"/>
            <p:cNvSpPr txBox="1"/>
            <p:nvPr/>
          </p:nvSpPr>
          <p:spPr>
            <a:xfrm>
              <a:off x="4152276" y="3010276"/>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08</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42" name="Google Shape;142;p3"/>
          <p:cNvSpPr txBox="1"/>
          <p:nvPr/>
        </p:nvSpPr>
        <p:spPr>
          <a:xfrm>
            <a:off x="3532977" y="4107528"/>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endParaRPr sz="1400" b="1" i="0" u="none" strike="noStrike" cap="none">
              <a:solidFill>
                <a:schemeClr val="lt2"/>
              </a:solidFill>
              <a:latin typeface="Arial Rounded"/>
              <a:ea typeface="Arial Rounded"/>
              <a:cs typeface="Arial Rounded"/>
              <a:sym typeface="Arial Rounded"/>
            </a:endParaRPr>
          </a:p>
        </p:txBody>
      </p:sp>
      <p:grpSp>
        <p:nvGrpSpPr>
          <p:cNvPr id="143" name="Google Shape;143;p3"/>
          <p:cNvGrpSpPr/>
          <p:nvPr/>
        </p:nvGrpSpPr>
        <p:grpSpPr>
          <a:xfrm>
            <a:off x="1035190" y="3474293"/>
            <a:ext cx="894000" cy="572700"/>
            <a:chOff x="7109613" y="1066432"/>
            <a:chExt cx="894000" cy="572700"/>
          </a:xfrm>
        </p:grpSpPr>
        <p:sp>
          <p:nvSpPr>
            <p:cNvPr id="144" name="Google Shape;144;p3"/>
            <p:cNvSpPr/>
            <p:nvPr/>
          </p:nvSpPr>
          <p:spPr>
            <a:xfrm>
              <a:off x="7256749" y="1066432"/>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5" name="Google Shape;145;p3"/>
            <p:cNvSpPr txBox="1"/>
            <p:nvPr/>
          </p:nvSpPr>
          <p:spPr>
            <a:xfrm>
              <a:off x="7109613" y="1171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03</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46" name="Google Shape;146;p3"/>
          <p:cNvGrpSpPr/>
          <p:nvPr/>
        </p:nvGrpSpPr>
        <p:grpSpPr>
          <a:xfrm>
            <a:off x="4170066" y="3450015"/>
            <a:ext cx="894000" cy="572700"/>
            <a:chOff x="7121679" y="2258041"/>
            <a:chExt cx="894000" cy="572700"/>
          </a:xfrm>
        </p:grpSpPr>
        <p:sp>
          <p:nvSpPr>
            <p:cNvPr id="147" name="Google Shape;147;p3"/>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8" name="Google Shape;148;p3"/>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06</a:t>
              </a:r>
              <a:endParaRPr sz="3000" b="1" i="0" u="none" strike="noStrike" cap="none">
                <a:solidFill>
                  <a:schemeClr val="dk1"/>
                </a:solidFill>
                <a:latin typeface="Be Vietnam Pro"/>
                <a:ea typeface="Be Vietnam Pro"/>
                <a:cs typeface="Be Vietnam Pro"/>
                <a:sym typeface="Be Vietnam Pro"/>
              </a:endParaRPr>
            </a:p>
          </p:txBody>
        </p:sp>
      </p:grpSp>
      <p:grpSp>
        <p:nvGrpSpPr>
          <p:cNvPr id="149" name="Google Shape;149;p3"/>
          <p:cNvGrpSpPr/>
          <p:nvPr/>
        </p:nvGrpSpPr>
        <p:grpSpPr>
          <a:xfrm>
            <a:off x="7198583" y="3499954"/>
            <a:ext cx="894000" cy="572700"/>
            <a:chOff x="7104309" y="3474293"/>
            <a:chExt cx="894000" cy="572700"/>
          </a:xfrm>
        </p:grpSpPr>
        <p:sp>
          <p:nvSpPr>
            <p:cNvPr id="150" name="Google Shape;150;p3"/>
            <p:cNvSpPr/>
            <p:nvPr/>
          </p:nvSpPr>
          <p:spPr>
            <a:xfrm>
              <a:off x="7256749" y="3474293"/>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51" name="Google Shape;151;p3"/>
            <p:cNvSpPr txBox="1"/>
            <p:nvPr/>
          </p:nvSpPr>
          <p:spPr>
            <a:xfrm>
              <a:off x="7104309" y="3579984"/>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09</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52" name="Google Shape;152;p3"/>
          <p:cNvSpPr txBox="1"/>
          <p:nvPr/>
        </p:nvSpPr>
        <p:spPr>
          <a:xfrm>
            <a:off x="3143240" y="4107528"/>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Methodology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1794374" y="2151375"/>
            <a:ext cx="3656053"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Conclusion</a:t>
            </a:r>
            <a:endParaRPr dirty="0"/>
          </a:p>
        </p:txBody>
      </p:sp>
      <p:sp>
        <p:nvSpPr>
          <p:cNvPr id="713" name="Google Shape;713;p27"/>
          <p:cNvSpPr txBox="1">
            <a:spLocks noGrp="1"/>
          </p:cNvSpPr>
          <p:nvPr>
            <p:ph type="title" idx="2"/>
          </p:nvPr>
        </p:nvSpPr>
        <p:spPr>
          <a:xfrm>
            <a:off x="720000" y="2153575"/>
            <a:ext cx="1127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08</a:t>
            </a:r>
            <a:endParaRPr/>
          </a:p>
        </p:txBody>
      </p:sp>
      <p:grpSp>
        <p:nvGrpSpPr>
          <p:cNvPr id="714" name="Google Shape;714;p27"/>
          <p:cNvGrpSpPr/>
          <p:nvPr/>
        </p:nvGrpSpPr>
        <p:grpSpPr>
          <a:xfrm>
            <a:off x="4895064" y="1325233"/>
            <a:ext cx="2882755" cy="2493035"/>
            <a:chOff x="5548150" y="1325249"/>
            <a:chExt cx="2882755" cy="2493035"/>
          </a:xfrm>
        </p:grpSpPr>
        <p:sp>
          <p:nvSpPr>
            <p:cNvPr id="715" name="Google Shape;715;p27"/>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7"/>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7"/>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7"/>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7"/>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7"/>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7"/>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7"/>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7"/>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7"/>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7"/>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7"/>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7"/>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7"/>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7"/>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7"/>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7"/>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7"/>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7"/>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7"/>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7"/>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7"/>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7"/>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7"/>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7"/>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7"/>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7"/>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7"/>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7"/>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5" name="Google Shape;755;p27"/>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8"/>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28"/>
          <p:cNvSpPr/>
          <p:nvPr/>
        </p:nvSpPr>
        <p:spPr>
          <a:xfrm>
            <a:off x="29359" y="3047374"/>
            <a:ext cx="1911904" cy="2096126"/>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endParaRPr sz="1800" b="1">
              <a:solidFill>
                <a:schemeClr val="lt1"/>
              </a:solidFill>
              <a:latin typeface="Archivo"/>
              <a:cs typeface="Archivo"/>
            </a:endParaRPr>
          </a:p>
        </p:txBody>
      </p:sp>
      <p:sp>
        <p:nvSpPr>
          <p:cNvPr id="763" name="Google Shape;763;p28"/>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28"/>
          <p:cNvSpPr txBox="1">
            <a:spLocks noGrp="1"/>
          </p:cNvSpPr>
          <p:nvPr>
            <p:ph type="title"/>
          </p:nvPr>
        </p:nvSpPr>
        <p:spPr>
          <a:xfrm>
            <a:off x="29359" y="11458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Conclusions</a:t>
            </a:r>
            <a:endParaRPr dirty="0"/>
          </a:p>
        </p:txBody>
      </p:sp>
      <p:sp>
        <p:nvSpPr>
          <p:cNvPr id="765" name="Google Shape;765;p28"/>
          <p:cNvSpPr/>
          <p:nvPr/>
        </p:nvSpPr>
        <p:spPr>
          <a:xfrm>
            <a:off x="148791" y="1584722"/>
            <a:ext cx="9114641" cy="64629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rgbClr val="00B0AC"/>
              </a:buClr>
              <a:buSzPts val="1800"/>
              <a:buFont typeface="Wingdings" panose="05000000000000000000" pitchFamily="2" charset="2"/>
              <a:buChar char="Ø"/>
            </a:pPr>
            <a:r>
              <a:rPr lang="en-US" sz="1800" b="1" i="0" u="none" strike="noStrike" cap="none" dirty="0">
                <a:solidFill>
                  <a:schemeClr val="lt1"/>
                </a:solidFill>
                <a:latin typeface="Archivo"/>
                <a:ea typeface="Archivo"/>
                <a:cs typeface="Archivo"/>
                <a:sym typeface="Archivo"/>
              </a:rPr>
              <a:t>Accurately calculated ejection fraction for patients and, based on it, classified their condition as normal or abnormal.</a:t>
            </a:r>
            <a:endParaRPr dirty="0"/>
          </a:p>
        </p:txBody>
      </p:sp>
      <p:sp>
        <p:nvSpPr>
          <p:cNvPr id="3" name="TextBox 2">
            <a:extLst>
              <a:ext uri="{FF2B5EF4-FFF2-40B4-BE49-F238E27FC236}">
                <a16:creationId xmlns:a16="http://schemas.microsoft.com/office/drawing/2014/main" id="{D38D31ED-34A0-5EA8-727D-89E747377029}"/>
              </a:ext>
            </a:extLst>
          </p:cNvPr>
          <p:cNvSpPr txBox="1"/>
          <p:nvPr/>
        </p:nvSpPr>
        <p:spPr>
          <a:xfrm>
            <a:off x="148790" y="2405210"/>
            <a:ext cx="8495337" cy="3692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Worked with different models in different phases of the system.</a:t>
            </a:r>
            <a:endParaRPr lang="en-US" dirty="0"/>
          </a:p>
        </p:txBody>
      </p:sp>
      <p:sp>
        <p:nvSpPr>
          <p:cNvPr id="5" name="TextBox 4">
            <a:extLst>
              <a:ext uri="{FF2B5EF4-FFF2-40B4-BE49-F238E27FC236}">
                <a16:creationId xmlns:a16="http://schemas.microsoft.com/office/drawing/2014/main" id="{BD8370E2-2340-E01C-407B-3DA305F0F587}"/>
              </a:ext>
            </a:extLst>
          </p:cNvPr>
          <p:cNvSpPr txBox="1"/>
          <p:nvPr/>
        </p:nvSpPr>
        <p:spPr>
          <a:xfrm>
            <a:off x="148790" y="2943781"/>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Achieved high results with a large dataset.</a:t>
            </a:r>
            <a:endParaRPr lang="en-US" dirty="0"/>
          </a:p>
        </p:txBody>
      </p:sp>
      <p:sp>
        <p:nvSpPr>
          <p:cNvPr id="7" name="TextBox 6">
            <a:extLst>
              <a:ext uri="{FF2B5EF4-FFF2-40B4-BE49-F238E27FC236}">
                <a16:creationId xmlns:a16="http://schemas.microsoft.com/office/drawing/2014/main" id="{91CA75F8-469D-EC7F-8176-BB8CEC2F7BA0}"/>
              </a:ext>
            </a:extLst>
          </p:cNvPr>
          <p:cNvSpPr txBox="1"/>
          <p:nvPr/>
        </p:nvSpPr>
        <p:spPr>
          <a:xfrm>
            <a:off x="148790" y="3482393"/>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Developed an accessible and effective user interface.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down)">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9"/>
          <p:cNvSpPr txBox="1">
            <a:spLocks noGrp="1"/>
          </p:cNvSpPr>
          <p:nvPr>
            <p:ph type="title"/>
          </p:nvPr>
        </p:nvSpPr>
        <p:spPr>
          <a:xfrm>
            <a:off x="1641975" y="2151375"/>
            <a:ext cx="33552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Future Work</a:t>
            </a:r>
            <a:endParaRPr dirty="0"/>
          </a:p>
        </p:txBody>
      </p:sp>
      <p:sp>
        <p:nvSpPr>
          <p:cNvPr id="771" name="Google Shape;771;p29"/>
          <p:cNvSpPr txBox="1">
            <a:spLocks noGrp="1"/>
          </p:cNvSpPr>
          <p:nvPr>
            <p:ph type="title" idx="2"/>
          </p:nvPr>
        </p:nvSpPr>
        <p:spPr>
          <a:xfrm>
            <a:off x="596000" y="2153575"/>
            <a:ext cx="1100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772" name="Google Shape;772;p29"/>
          <p:cNvGrpSpPr/>
          <p:nvPr/>
        </p:nvGrpSpPr>
        <p:grpSpPr>
          <a:xfrm>
            <a:off x="5245039" y="1325233"/>
            <a:ext cx="2882755" cy="2493035"/>
            <a:chOff x="5548150" y="1325249"/>
            <a:chExt cx="2882755" cy="2493035"/>
          </a:xfrm>
        </p:grpSpPr>
        <p:sp>
          <p:nvSpPr>
            <p:cNvPr id="773" name="Google Shape;773;p29"/>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0"/>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30"/>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30"/>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30"/>
          <p:cNvSpPr txBox="1">
            <a:spLocks noGrp="1"/>
          </p:cNvSpPr>
          <p:nvPr>
            <p:ph type="title"/>
          </p:nvPr>
        </p:nvSpPr>
        <p:spPr>
          <a:xfrm>
            <a:off x="0" y="10393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Future Work</a:t>
            </a:r>
            <a:endParaRPr/>
          </a:p>
        </p:txBody>
      </p:sp>
      <p:sp>
        <p:nvSpPr>
          <p:cNvPr id="823" name="Google Shape;823;p30"/>
          <p:cNvSpPr/>
          <p:nvPr/>
        </p:nvSpPr>
        <p:spPr>
          <a:xfrm>
            <a:off x="200047" y="1634481"/>
            <a:ext cx="9114641" cy="923289"/>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r>
              <a:rPr lang="en-US" sz="1800" b="1" dirty="0">
                <a:solidFill>
                  <a:schemeClr val="lt1"/>
                </a:solidFill>
                <a:latin typeface="Archivo"/>
                <a:cs typeface="Archivo"/>
                <a:sym typeface="Archivo"/>
              </a:rPr>
              <a:t>The size and characteristics of the dataset influence the selection of the model, leading to potential variations in system architecture and performance outcomes.</a:t>
            </a:r>
            <a:endParaRPr sz="1800" b="1" dirty="0">
              <a:solidFill>
                <a:schemeClr val="lt1"/>
              </a:solidFill>
              <a:latin typeface="Archivo"/>
              <a:cs typeface="Archivo"/>
            </a:endParaRPr>
          </a:p>
        </p:txBody>
      </p:sp>
      <p:sp>
        <p:nvSpPr>
          <p:cNvPr id="3" name="TextBox 2">
            <a:extLst>
              <a:ext uri="{FF2B5EF4-FFF2-40B4-BE49-F238E27FC236}">
                <a16:creationId xmlns:a16="http://schemas.microsoft.com/office/drawing/2014/main" id="{7D20B199-333F-F51D-AFAD-CA2C6F33F017}"/>
              </a:ext>
            </a:extLst>
          </p:cNvPr>
          <p:cNvSpPr txBox="1"/>
          <p:nvPr/>
        </p:nvSpPr>
        <p:spPr>
          <a:xfrm>
            <a:off x="200047" y="2816542"/>
            <a:ext cx="8943953" cy="9232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cs typeface="Archivo"/>
              </a:defRPr>
            </a:lvl1pPr>
          </a:lstStyle>
          <a:p>
            <a:r>
              <a:rPr lang="en-US" dirty="0">
                <a:sym typeface="Archivo"/>
              </a:rPr>
              <a:t>With upcoming advancements in technology, the application will not only predict the ejection fraction but also pinpoint dysfunction within the left ventricle, potentially predicting the onset of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1718175" y="2151379"/>
            <a:ext cx="28827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Tools</a:t>
            </a:r>
            <a:endParaRPr/>
          </a:p>
        </p:txBody>
      </p:sp>
      <p:sp>
        <p:nvSpPr>
          <p:cNvPr id="829" name="Google Shape;829;p31"/>
          <p:cNvSpPr txBox="1">
            <a:spLocks noGrp="1"/>
          </p:cNvSpPr>
          <p:nvPr>
            <p:ph type="title" idx="2"/>
          </p:nvPr>
        </p:nvSpPr>
        <p:spPr>
          <a:xfrm>
            <a:off x="720000" y="2153575"/>
            <a:ext cx="115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830" name="Google Shape;830;p31"/>
          <p:cNvGrpSpPr/>
          <p:nvPr/>
        </p:nvGrpSpPr>
        <p:grpSpPr>
          <a:xfrm>
            <a:off x="4619339" y="1325233"/>
            <a:ext cx="2882755" cy="2493035"/>
            <a:chOff x="5548150" y="1325249"/>
            <a:chExt cx="2882755" cy="2493035"/>
          </a:xfrm>
        </p:grpSpPr>
        <p:sp>
          <p:nvSpPr>
            <p:cNvPr id="831" name="Google Shape;831;p31"/>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1"/>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1"/>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1"/>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1"/>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1"/>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1"/>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1"/>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1"/>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1"/>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1"/>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1"/>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1"/>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1"/>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1"/>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1"/>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1"/>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1"/>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1"/>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1"/>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1"/>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1"/>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1"/>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1"/>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1"/>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1"/>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1"/>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1"/>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1"/>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1"/>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1"/>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1"/>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1"/>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Tools</a:t>
            </a:r>
            <a:endParaRPr dirty="0"/>
          </a:p>
        </p:txBody>
      </p:sp>
      <p:grpSp>
        <p:nvGrpSpPr>
          <p:cNvPr id="2" name="Group 1">
            <a:extLst>
              <a:ext uri="{FF2B5EF4-FFF2-40B4-BE49-F238E27FC236}">
                <a16:creationId xmlns:a16="http://schemas.microsoft.com/office/drawing/2014/main" id="{7E0D28BC-1C5B-428E-8744-DF35E2AE1896}"/>
              </a:ext>
            </a:extLst>
          </p:cNvPr>
          <p:cNvGrpSpPr/>
          <p:nvPr/>
        </p:nvGrpSpPr>
        <p:grpSpPr>
          <a:xfrm>
            <a:off x="2292769" y="1484704"/>
            <a:ext cx="4803898" cy="1087046"/>
            <a:chOff x="720001" y="1234122"/>
            <a:chExt cx="4803898" cy="1087046"/>
          </a:xfrm>
        </p:grpSpPr>
        <p:grpSp>
          <p:nvGrpSpPr>
            <p:cNvPr id="878" name="Google Shape;878;p32"/>
            <p:cNvGrpSpPr/>
            <p:nvPr/>
          </p:nvGrpSpPr>
          <p:grpSpPr>
            <a:xfrm>
              <a:off x="720001" y="1234122"/>
              <a:ext cx="4803898" cy="1087046"/>
              <a:chOff x="1" y="-1"/>
              <a:chExt cx="4803898" cy="1087046"/>
            </a:xfrm>
          </p:grpSpPr>
          <p:sp>
            <p:nvSpPr>
              <p:cNvPr id="879" name="Google Shape;879;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txBox="1"/>
              <p:nvPr/>
            </p:nvSpPr>
            <p:spPr>
              <a:xfrm>
                <a:off x="1" y="380465"/>
                <a:ext cx="760932" cy="326114"/>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a:t>
                </a:r>
                <a:endParaRPr sz="1800" b="0" i="0" u="none" strike="noStrike" cap="none" dirty="0">
                  <a:solidFill>
                    <a:schemeClr val="lt1"/>
                  </a:solidFill>
                  <a:latin typeface="Arial"/>
                  <a:ea typeface="Arial"/>
                  <a:cs typeface="Arial"/>
                  <a:sym typeface="Arial"/>
                </a:endParaRPr>
              </a:p>
            </p:txBody>
          </p:sp>
          <p:sp>
            <p:nvSpPr>
              <p:cNvPr id="881" name="Google Shape;881;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2" name="Google Shape;882;p32"/>
            <p:cNvPicPr preferRelativeResize="0"/>
            <p:nvPr/>
          </p:nvPicPr>
          <p:blipFill rotWithShape="1">
            <a:blip r:embed="rId3">
              <a:alphaModFix/>
            </a:blip>
            <a:srcRect/>
            <a:stretch/>
          </p:blipFill>
          <p:spPr>
            <a:xfrm>
              <a:off x="3051191" y="1277917"/>
              <a:ext cx="666699" cy="627356"/>
            </a:xfrm>
            <a:prstGeom prst="rect">
              <a:avLst/>
            </a:prstGeom>
            <a:noFill/>
            <a:ln>
              <a:noFill/>
            </a:ln>
          </p:spPr>
        </p:pic>
      </p:grpSp>
      <p:grpSp>
        <p:nvGrpSpPr>
          <p:cNvPr id="883" name="Google Shape;883;p32"/>
          <p:cNvGrpSpPr/>
          <p:nvPr/>
        </p:nvGrpSpPr>
        <p:grpSpPr>
          <a:xfrm>
            <a:off x="2322493" y="2416046"/>
            <a:ext cx="4803898" cy="1087046"/>
            <a:chOff x="749725" y="2165464"/>
            <a:chExt cx="4803898" cy="1087046"/>
          </a:xfrm>
        </p:grpSpPr>
        <p:grpSp>
          <p:nvGrpSpPr>
            <p:cNvPr id="884" name="Google Shape;884;p32"/>
            <p:cNvGrpSpPr/>
            <p:nvPr/>
          </p:nvGrpSpPr>
          <p:grpSpPr>
            <a:xfrm>
              <a:off x="749725" y="2165464"/>
              <a:ext cx="4803898" cy="1087046"/>
              <a:chOff x="1" y="-1"/>
              <a:chExt cx="4803898" cy="1087046"/>
            </a:xfrm>
          </p:grpSpPr>
          <p:sp>
            <p:nvSpPr>
              <p:cNvPr id="885" name="Google Shape;885;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txBox="1"/>
              <p:nvPr/>
            </p:nvSpPr>
            <p:spPr>
              <a:xfrm>
                <a:off x="1" y="380465"/>
                <a:ext cx="760932" cy="32611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Flutter</a:t>
                </a:r>
                <a:endParaRPr sz="2000" b="0" i="0" u="none" strike="noStrike" cap="none">
                  <a:solidFill>
                    <a:schemeClr val="lt1"/>
                  </a:solidFill>
                  <a:latin typeface="Arial"/>
                  <a:ea typeface="Arial"/>
                  <a:cs typeface="Arial"/>
                  <a:sym typeface="Arial"/>
                </a:endParaRPr>
              </a:p>
            </p:txBody>
          </p:sp>
          <p:sp>
            <p:nvSpPr>
              <p:cNvPr id="887" name="Google Shape;887;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88" name="Google Shape;888;p32"/>
            <p:cNvPicPr preferRelativeResize="0"/>
            <p:nvPr/>
          </p:nvPicPr>
          <p:blipFill rotWithShape="1">
            <a:blip r:embed="rId4">
              <a:alphaModFix/>
            </a:blip>
            <a:srcRect/>
            <a:stretch/>
          </p:blipFill>
          <p:spPr>
            <a:xfrm>
              <a:off x="2568609" y="2260999"/>
              <a:ext cx="1877731" cy="536494"/>
            </a:xfrm>
            <a:prstGeom prst="rect">
              <a:avLst/>
            </a:prstGeom>
            <a:noFill/>
            <a:ln>
              <a:noFill/>
            </a:ln>
          </p:spPr>
        </p:pic>
      </p:grpSp>
      <p:grpSp>
        <p:nvGrpSpPr>
          <p:cNvPr id="889" name="Google Shape;889;p32"/>
          <p:cNvGrpSpPr/>
          <p:nvPr/>
        </p:nvGrpSpPr>
        <p:grpSpPr>
          <a:xfrm>
            <a:off x="2292769" y="3309808"/>
            <a:ext cx="4803898" cy="1205493"/>
            <a:chOff x="720001" y="3059226"/>
            <a:chExt cx="4803898" cy="1205493"/>
          </a:xfrm>
        </p:grpSpPr>
        <p:grpSp>
          <p:nvGrpSpPr>
            <p:cNvPr id="890" name="Google Shape;890;p32"/>
            <p:cNvGrpSpPr/>
            <p:nvPr/>
          </p:nvGrpSpPr>
          <p:grpSpPr>
            <a:xfrm>
              <a:off x="720001" y="3177673"/>
              <a:ext cx="4803898" cy="1087046"/>
              <a:chOff x="1" y="-1"/>
              <a:chExt cx="4803898" cy="1087046"/>
            </a:xfrm>
          </p:grpSpPr>
          <p:sp>
            <p:nvSpPr>
              <p:cNvPr id="891" name="Google Shape;891;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txBox="1"/>
              <p:nvPr/>
            </p:nvSpPr>
            <p:spPr>
              <a:xfrm>
                <a:off x="1" y="380465"/>
                <a:ext cx="76093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Colab</a:t>
                </a:r>
                <a:endParaRPr sz="2200" b="0" i="0" u="none" strike="noStrike" cap="none">
                  <a:solidFill>
                    <a:schemeClr val="lt1"/>
                  </a:solidFill>
                  <a:latin typeface="Arial"/>
                  <a:ea typeface="Arial"/>
                  <a:cs typeface="Arial"/>
                  <a:sym typeface="Arial"/>
                </a:endParaRPr>
              </a:p>
            </p:txBody>
          </p:sp>
          <p:sp>
            <p:nvSpPr>
              <p:cNvPr id="893" name="Google Shape;893;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32"/>
            <p:cNvPicPr preferRelativeResize="0"/>
            <p:nvPr/>
          </p:nvPicPr>
          <p:blipFill rotWithShape="1">
            <a:blip r:embed="rId5">
              <a:alphaModFix/>
            </a:blip>
            <a:srcRect/>
            <a:stretch/>
          </p:blipFill>
          <p:spPr>
            <a:xfrm>
              <a:off x="2893769" y="3059226"/>
              <a:ext cx="981541" cy="98154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1000"/>
                                        <p:tgtEl>
                                          <p:spTgt spid="883"/>
                                        </p:tgtEl>
                                      </p:cBhvr>
                                    </p:animEffect>
                                    <p:anim calcmode="lin" valueType="num">
                                      <p:cBhvr>
                                        <p:cTn id="14" dur="1000" fill="hold"/>
                                        <p:tgtEl>
                                          <p:spTgt spid="883"/>
                                        </p:tgtEl>
                                        <p:attrNameLst>
                                          <p:attrName>ppt_x</p:attrName>
                                        </p:attrNameLst>
                                      </p:cBhvr>
                                      <p:tavLst>
                                        <p:tav tm="0">
                                          <p:val>
                                            <p:strVal val="#ppt_x"/>
                                          </p:val>
                                        </p:tav>
                                        <p:tav tm="100000">
                                          <p:val>
                                            <p:strVal val="#ppt_x"/>
                                          </p:val>
                                        </p:tav>
                                      </p:tavLst>
                                    </p:anim>
                                    <p:anim calcmode="lin" valueType="num">
                                      <p:cBhvr>
                                        <p:cTn id="15" dur="1000" fill="hold"/>
                                        <p:tgtEl>
                                          <p:spTgt spid="88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889"/>
                                        </p:tgtEl>
                                        <p:attrNameLst>
                                          <p:attrName>style.visibility</p:attrName>
                                        </p:attrNameLst>
                                      </p:cBhvr>
                                      <p:to>
                                        <p:strVal val="visible"/>
                                      </p:to>
                                    </p:set>
                                    <p:animEffect transition="in" filter="fade">
                                      <p:cBhvr>
                                        <p:cTn id="19" dur="1000"/>
                                        <p:tgtEl>
                                          <p:spTgt spid="889"/>
                                        </p:tgtEl>
                                      </p:cBhvr>
                                    </p:animEffect>
                                    <p:anim calcmode="lin" valueType="num">
                                      <p:cBhvr>
                                        <p:cTn id="20" dur="1000" fill="hold"/>
                                        <p:tgtEl>
                                          <p:spTgt spid="889"/>
                                        </p:tgtEl>
                                        <p:attrNameLst>
                                          <p:attrName>ppt_x</p:attrName>
                                        </p:attrNameLst>
                                      </p:cBhvr>
                                      <p:tavLst>
                                        <p:tav tm="0">
                                          <p:val>
                                            <p:strVal val="#ppt_x"/>
                                          </p:val>
                                        </p:tav>
                                        <p:tav tm="100000">
                                          <p:val>
                                            <p:strVal val="#ppt_x"/>
                                          </p:val>
                                        </p:tav>
                                      </p:tavLst>
                                    </p:anim>
                                    <p:anim calcmode="lin" valueType="num">
                                      <p:cBhvr>
                                        <p:cTn id="21" dur="1000" fill="hold"/>
                                        <p:tgtEl>
                                          <p:spTgt spid="8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txBox="1">
            <a:spLocks noGrp="1"/>
          </p:cNvSpPr>
          <p:nvPr>
            <p:ph type="title"/>
          </p:nvPr>
        </p:nvSpPr>
        <p:spPr>
          <a:xfrm>
            <a:off x="1510050" y="2203198"/>
            <a:ext cx="34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References</a:t>
            </a:r>
            <a:br>
              <a:rPr lang="en-US" dirty="0"/>
            </a:br>
            <a:endParaRPr dirty="0"/>
          </a:p>
        </p:txBody>
      </p:sp>
      <p:grpSp>
        <p:nvGrpSpPr>
          <p:cNvPr id="901" name="Google Shape;901;p33"/>
          <p:cNvGrpSpPr/>
          <p:nvPr/>
        </p:nvGrpSpPr>
        <p:grpSpPr>
          <a:xfrm>
            <a:off x="4748050" y="1439549"/>
            <a:ext cx="2882755" cy="2493035"/>
            <a:chOff x="5548150" y="1325249"/>
            <a:chExt cx="2882755" cy="2493035"/>
          </a:xfrm>
        </p:grpSpPr>
        <p:sp>
          <p:nvSpPr>
            <p:cNvPr id="902" name="Google Shape;902;p3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3600"/>
              <a:t>References</a:t>
            </a:r>
            <a:endParaRPr/>
          </a:p>
        </p:txBody>
      </p:sp>
      <p:sp>
        <p:nvSpPr>
          <p:cNvPr id="949" name="Google Shape;949;p34"/>
          <p:cNvSpPr txBox="1">
            <a:spLocks noGrp="1"/>
          </p:cNvSpPr>
          <p:nvPr>
            <p:ph type="body" idx="1"/>
          </p:nvPr>
        </p:nvSpPr>
        <p:spPr>
          <a:xfrm>
            <a:off x="531879" y="1149700"/>
            <a:ext cx="8080241" cy="3625499"/>
          </a:xfrm>
          <a:prstGeom prst="rect">
            <a:avLst/>
          </a:prstGeom>
          <a:noFill/>
          <a:ln>
            <a:noFill/>
          </a:ln>
        </p:spPr>
        <p:txBody>
          <a:bodyPr spcFirstLastPara="1" wrap="square" lIns="91425" tIns="91425" rIns="91425" bIns="91425" anchor="t" anchorCtr="0">
            <a:noAutofit/>
          </a:bodyPr>
          <a:lstStyle/>
          <a:p>
            <a:pPr marL="342900" lvl="0" indent="-203200" algn="just" rtl="0">
              <a:lnSpc>
                <a:spcPct val="100000"/>
              </a:lnSpc>
              <a:spcBef>
                <a:spcPts val="0"/>
              </a:spcBef>
              <a:spcAft>
                <a:spcPts val="0"/>
              </a:spcAft>
              <a:buSzPts val="1400"/>
              <a:buFont typeface="Arial"/>
              <a:buAutoNum type="arabicPeriod"/>
            </a:pPr>
            <a:r>
              <a:rPr lang="en-US" dirty="0"/>
              <a:t>Ouyang, D., He, B., </a:t>
            </a:r>
            <a:r>
              <a:rPr lang="en-US" dirty="0" err="1"/>
              <a:t>Ghorbani</a:t>
            </a:r>
            <a:r>
              <a:rPr lang="en-US" dirty="0"/>
              <a:t>, A., Yuan, N., </a:t>
            </a:r>
            <a:r>
              <a:rPr lang="en-US" dirty="0" err="1"/>
              <a:t>Ebinger</a:t>
            </a:r>
            <a:r>
              <a:rPr lang="en-US" dirty="0"/>
              <a:t>, J., </a:t>
            </a:r>
            <a:r>
              <a:rPr lang="en-US" dirty="0" err="1"/>
              <a:t>Langlotz</a:t>
            </a:r>
            <a:r>
              <a:rPr lang="en-US" dirty="0"/>
              <a:t>, C.P., Heidenreich, P.A., Harrington, R.A., Liang, D.H., Ashley, E.A. and Zou, J.Y. Video-based AI for beat-to-beat assessment of cardiac function. </a:t>
            </a:r>
            <a:r>
              <a:rPr lang="en-US" i="1" dirty="0"/>
              <a:t>Nature.</a:t>
            </a:r>
            <a:r>
              <a:rPr lang="en-US" dirty="0"/>
              <a:t> 2020.</a:t>
            </a:r>
            <a:endParaRPr lang="en-US" i="1" dirty="0"/>
          </a:p>
          <a:p>
            <a:pPr marL="342900" lvl="0" indent="-203200" algn="just" rtl="0">
              <a:lnSpc>
                <a:spcPct val="100000"/>
              </a:lnSpc>
              <a:spcBef>
                <a:spcPts val="0"/>
              </a:spcBef>
              <a:spcAft>
                <a:spcPts val="0"/>
              </a:spcAft>
              <a:buSzPts val="1400"/>
              <a:buFont typeface="Arial"/>
              <a:buAutoNum type="arabicPeriod"/>
            </a:pPr>
            <a:endParaRPr lang="en-US"/>
          </a:p>
          <a:p>
            <a:pPr marL="342900" lvl="0" indent="-203200" algn="just" rtl="0">
              <a:lnSpc>
                <a:spcPct val="100000"/>
              </a:lnSpc>
              <a:spcBef>
                <a:spcPts val="0"/>
              </a:spcBef>
              <a:spcAft>
                <a:spcPts val="0"/>
              </a:spcAft>
              <a:buSzPts val="1400"/>
              <a:buFont typeface="Arial"/>
              <a:buAutoNum type="arabicPeriod"/>
            </a:pPr>
            <a:r>
              <a:rPr lang="en-US"/>
              <a:t>Reynaud</a:t>
            </a:r>
            <a:r>
              <a:rPr lang="en-US" dirty="0"/>
              <a:t>, H., </a:t>
            </a:r>
            <a:r>
              <a:rPr lang="en-US" dirty="0" err="1"/>
              <a:t>Vlontzos</a:t>
            </a:r>
            <a:r>
              <a:rPr lang="en-US" dirty="0"/>
              <a:t>, A., Hou, B., </a:t>
            </a:r>
            <a:r>
              <a:rPr lang="en-US" dirty="0" err="1"/>
              <a:t>Beqiri</a:t>
            </a:r>
            <a:r>
              <a:rPr lang="en-US" dirty="0"/>
              <a:t>, A., Leeson, P. and </a:t>
            </a:r>
            <a:r>
              <a:rPr lang="en-US" dirty="0" err="1"/>
              <a:t>Kainz</a:t>
            </a:r>
            <a:r>
              <a:rPr lang="en-US" dirty="0"/>
              <a:t>, B. Ultrasound video transformers for cardiac ejection fraction estimation. In </a:t>
            </a:r>
            <a:r>
              <a:rPr lang="en-US" i="1" dirty="0"/>
              <a:t>Medical Image Computing and Computer Assisted Intervention–MICCAI 2021: 24th International Conference. </a:t>
            </a:r>
            <a:r>
              <a:rPr lang="en-US" dirty="0"/>
              <a:t>Springer International Publishing. </a:t>
            </a:r>
            <a:r>
              <a:rPr lang="en-US" i="1" dirty="0"/>
              <a:t>Strasbourg, France. 2021. </a:t>
            </a:r>
            <a:r>
              <a:rPr lang="en-US" dirty="0"/>
              <a:t>pp. 495-505.</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Duffy, G., Jain, I., He, B. and Ouyang, D. Interpretable deep learning prediction of 3d assessment of cardiac function. In </a:t>
            </a:r>
            <a:r>
              <a:rPr lang="en-US" i="1" dirty="0"/>
              <a:t>Pacific Symposium on </a:t>
            </a:r>
            <a:r>
              <a:rPr lang="en-US" i="1" dirty="0" err="1"/>
              <a:t>BiocomputIng</a:t>
            </a:r>
            <a:r>
              <a:rPr lang="en-US" i="1" dirty="0"/>
              <a:t> .2022. </a:t>
            </a:r>
            <a:r>
              <a:rPr lang="en-US" dirty="0"/>
              <a:t>pp. 231-241. </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Liu, X., Fan, Y., Li, S., Chen, M., Li, M., Hau, W.K., Zhang, H., Xu, L. and Lee, </a:t>
            </a:r>
            <a:r>
              <a:rPr lang="en-US" dirty="0" err="1"/>
              <a:t>A.P.W.Deep</a:t>
            </a:r>
            <a:r>
              <a:rPr lang="en-US" dirty="0"/>
              <a:t> learning-based automated left ventricular ejection fraction assessment using 2-D echocardiography. </a:t>
            </a:r>
            <a:r>
              <a:rPr lang="en-US" i="1" dirty="0"/>
              <a:t>American Journal of Physiology-Heart and Circulatory Physiology. </a:t>
            </a:r>
            <a:r>
              <a:rPr lang="en-US" dirty="0"/>
              <a:t>2021. </a:t>
            </a:r>
            <a:r>
              <a:rPr lang="en-US" i="1" dirty="0"/>
              <a:t>321</a:t>
            </a:r>
            <a:r>
              <a:rPr lang="en-US" dirty="0"/>
              <a:t>(2), pp.H390-H399.</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5"/>
          <p:cNvSpPr txBox="1">
            <a:spLocks noGrp="1"/>
          </p:cNvSpPr>
          <p:nvPr>
            <p:ph type="title"/>
          </p:nvPr>
        </p:nvSpPr>
        <p:spPr>
          <a:xfrm>
            <a:off x="720000" y="449964"/>
            <a:ext cx="7704000" cy="9727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6000"/>
              <a:t>Thank You</a:t>
            </a:r>
            <a:endParaRPr/>
          </a:p>
        </p:txBody>
      </p:sp>
      <p:grpSp>
        <p:nvGrpSpPr>
          <p:cNvPr id="955" name="Google Shape;955;p35"/>
          <p:cNvGrpSpPr/>
          <p:nvPr/>
        </p:nvGrpSpPr>
        <p:grpSpPr>
          <a:xfrm>
            <a:off x="3037836" y="1632788"/>
            <a:ext cx="3068328" cy="2471840"/>
            <a:chOff x="4968450" y="1335825"/>
            <a:chExt cx="3068328" cy="2471840"/>
          </a:xfrm>
        </p:grpSpPr>
        <p:sp>
          <p:nvSpPr>
            <p:cNvPr id="956" name="Google Shape;956;p35"/>
            <p:cNvSpPr/>
            <p:nvPr/>
          </p:nvSpPr>
          <p:spPr>
            <a:xfrm>
              <a:off x="5270324" y="1657696"/>
              <a:ext cx="2482825" cy="2149969"/>
            </a:xfrm>
            <a:custGeom>
              <a:avLst/>
              <a:gdLst/>
              <a:ahLst/>
              <a:cxnLst/>
              <a:rect l="l" t="t" r="r" b="b"/>
              <a:pathLst>
                <a:path w="56988" h="49348" extrusionOk="0">
                  <a:moveTo>
                    <a:pt x="16056" y="0"/>
                  </a:moveTo>
                  <a:cubicBezTo>
                    <a:pt x="10535" y="0"/>
                    <a:pt x="5675" y="2772"/>
                    <a:pt x="2793" y="7017"/>
                  </a:cubicBezTo>
                  <a:cubicBezTo>
                    <a:pt x="1034" y="9590"/>
                    <a:pt x="0" y="12691"/>
                    <a:pt x="0" y="16056"/>
                  </a:cubicBezTo>
                  <a:cubicBezTo>
                    <a:pt x="0" y="17684"/>
                    <a:pt x="242" y="19267"/>
                    <a:pt x="704" y="20763"/>
                  </a:cubicBezTo>
                  <a:cubicBezTo>
                    <a:pt x="704" y="20763"/>
                    <a:pt x="704" y="20763"/>
                    <a:pt x="704" y="20785"/>
                  </a:cubicBezTo>
                  <a:cubicBezTo>
                    <a:pt x="836" y="21159"/>
                    <a:pt x="968" y="21555"/>
                    <a:pt x="1122" y="21929"/>
                  </a:cubicBezTo>
                  <a:cubicBezTo>
                    <a:pt x="1122" y="21951"/>
                    <a:pt x="1122" y="21951"/>
                    <a:pt x="1144" y="21973"/>
                  </a:cubicBezTo>
                  <a:cubicBezTo>
                    <a:pt x="1980" y="24194"/>
                    <a:pt x="3057" y="26327"/>
                    <a:pt x="4311" y="28329"/>
                  </a:cubicBezTo>
                  <a:cubicBezTo>
                    <a:pt x="5785" y="30682"/>
                    <a:pt x="7522" y="32882"/>
                    <a:pt x="9348" y="34905"/>
                  </a:cubicBezTo>
                  <a:cubicBezTo>
                    <a:pt x="9546" y="35125"/>
                    <a:pt x="9744" y="35323"/>
                    <a:pt x="9942" y="35543"/>
                  </a:cubicBezTo>
                  <a:cubicBezTo>
                    <a:pt x="12955" y="38776"/>
                    <a:pt x="16210" y="41504"/>
                    <a:pt x="19135" y="43681"/>
                  </a:cubicBezTo>
                  <a:cubicBezTo>
                    <a:pt x="20279" y="44539"/>
                    <a:pt x="21357" y="45287"/>
                    <a:pt x="22368" y="45968"/>
                  </a:cubicBezTo>
                  <a:cubicBezTo>
                    <a:pt x="24524" y="47420"/>
                    <a:pt x="26305" y="48454"/>
                    <a:pt x="27383" y="49048"/>
                  </a:cubicBezTo>
                  <a:cubicBezTo>
                    <a:pt x="27740" y="49248"/>
                    <a:pt x="28125" y="49347"/>
                    <a:pt x="28510" y="49347"/>
                  </a:cubicBezTo>
                  <a:cubicBezTo>
                    <a:pt x="28884" y="49347"/>
                    <a:pt x="29258" y="49254"/>
                    <a:pt x="29604" y="49070"/>
                  </a:cubicBezTo>
                  <a:cubicBezTo>
                    <a:pt x="32002" y="47706"/>
                    <a:pt x="37984" y="44121"/>
                    <a:pt x="43813" y="38754"/>
                  </a:cubicBezTo>
                  <a:cubicBezTo>
                    <a:pt x="45176" y="37501"/>
                    <a:pt x="46540" y="36137"/>
                    <a:pt x="47838" y="34685"/>
                  </a:cubicBezTo>
                  <a:cubicBezTo>
                    <a:pt x="51159" y="30990"/>
                    <a:pt x="54106" y="26701"/>
                    <a:pt x="55888" y="21885"/>
                  </a:cubicBezTo>
                  <a:cubicBezTo>
                    <a:pt x="56020" y="21533"/>
                    <a:pt x="56152" y="21159"/>
                    <a:pt x="56284" y="20785"/>
                  </a:cubicBezTo>
                  <a:cubicBezTo>
                    <a:pt x="56284" y="20785"/>
                    <a:pt x="56284" y="20763"/>
                    <a:pt x="56284" y="20763"/>
                  </a:cubicBezTo>
                  <a:cubicBezTo>
                    <a:pt x="56745" y="19267"/>
                    <a:pt x="56987" y="17684"/>
                    <a:pt x="56987" y="16056"/>
                  </a:cubicBezTo>
                  <a:cubicBezTo>
                    <a:pt x="56987" y="14649"/>
                    <a:pt x="56811" y="13307"/>
                    <a:pt x="56482" y="12009"/>
                  </a:cubicBezTo>
                  <a:cubicBezTo>
                    <a:pt x="56394" y="11723"/>
                    <a:pt x="56328" y="11437"/>
                    <a:pt x="56240" y="11173"/>
                  </a:cubicBezTo>
                  <a:cubicBezTo>
                    <a:pt x="56240" y="11151"/>
                    <a:pt x="56218" y="11129"/>
                    <a:pt x="56218" y="11129"/>
                  </a:cubicBezTo>
                  <a:cubicBezTo>
                    <a:pt x="55404" y="8622"/>
                    <a:pt x="54018" y="6401"/>
                    <a:pt x="52193" y="4597"/>
                  </a:cubicBezTo>
                  <a:cubicBezTo>
                    <a:pt x="51973" y="4399"/>
                    <a:pt x="51753" y="4201"/>
                    <a:pt x="51533" y="4003"/>
                  </a:cubicBezTo>
                  <a:cubicBezTo>
                    <a:pt x="49619" y="2310"/>
                    <a:pt x="47310" y="1078"/>
                    <a:pt x="44737" y="440"/>
                  </a:cubicBezTo>
                  <a:cubicBezTo>
                    <a:pt x="43527" y="154"/>
                    <a:pt x="42251" y="0"/>
                    <a:pt x="40932" y="0"/>
                  </a:cubicBezTo>
                  <a:cubicBezTo>
                    <a:pt x="38996" y="0"/>
                    <a:pt x="37127" y="352"/>
                    <a:pt x="35389" y="990"/>
                  </a:cubicBezTo>
                  <a:cubicBezTo>
                    <a:pt x="32662" y="1980"/>
                    <a:pt x="30286" y="3695"/>
                    <a:pt x="28505" y="5917"/>
                  </a:cubicBezTo>
                  <a:cubicBezTo>
                    <a:pt x="26283" y="3211"/>
                    <a:pt x="23204" y="1232"/>
                    <a:pt x="19685" y="418"/>
                  </a:cubicBezTo>
                  <a:cubicBezTo>
                    <a:pt x="18937" y="242"/>
                    <a:pt x="18145" y="110"/>
                    <a:pt x="17354" y="44"/>
                  </a:cubicBezTo>
                  <a:cubicBezTo>
                    <a:pt x="16936" y="22"/>
                    <a:pt x="16496" y="0"/>
                    <a:pt x="160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6244825" y="1657696"/>
              <a:ext cx="1508307" cy="2149969"/>
            </a:xfrm>
            <a:custGeom>
              <a:avLst/>
              <a:gdLst/>
              <a:ahLst/>
              <a:cxnLst/>
              <a:rect l="l" t="t" r="r" b="b"/>
              <a:pathLst>
                <a:path w="34620" h="49348" extrusionOk="0">
                  <a:moveTo>
                    <a:pt x="18564" y="0"/>
                  </a:moveTo>
                  <a:cubicBezTo>
                    <a:pt x="16628" y="0"/>
                    <a:pt x="14759" y="352"/>
                    <a:pt x="13021" y="990"/>
                  </a:cubicBezTo>
                  <a:cubicBezTo>
                    <a:pt x="13561" y="899"/>
                    <a:pt x="14104" y="851"/>
                    <a:pt x="14644" y="851"/>
                  </a:cubicBezTo>
                  <a:cubicBezTo>
                    <a:pt x="15534" y="851"/>
                    <a:pt x="16417" y="980"/>
                    <a:pt x="17266" y="1254"/>
                  </a:cubicBezTo>
                  <a:cubicBezTo>
                    <a:pt x="19773" y="2068"/>
                    <a:pt x="21753" y="4135"/>
                    <a:pt x="22852" y="6533"/>
                  </a:cubicBezTo>
                  <a:cubicBezTo>
                    <a:pt x="23974" y="8908"/>
                    <a:pt x="24304" y="11591"/>
                    <a:pt x="24260" y="14231"/>
                  </a:cubicBezTo>
                  <a:cubicBezTo>
                    <a:pt x="24150" y="21533"/>
                    <a:pt x="21291" y="28549"/>
                    <a:pt x="17618" y="34839"/>
                  </a:cubicBezTo>
                  <a:cubicBezTo>
                    <a:pt x="16056" y="37457"/>
                    <a:pt x="14363" y="40030"/>
                    <a:pt x="12141" y="42119"/>
                  </a:cubicBezTo>
                  <a:cubicBezTo>
                    <a:pt x="9920" y="44209"/>
                    <a:pt x="7149" y="45814"/>
                    <a:pt x="4135" y="46232"/>
                  </a:cubicBezTo>
                  <a:cubicBezTo>
                    <a:pt x="3673" y="46291"/>
                    <a:pt x="3209" y="46320"/>
                    <a:pt x="2746" y="46320"/>
                  </a:cubicBezTo>
                  <a:cubicBezTo>
                    <a:pt x="1819" y="46320"/>
                    <a:pt x="895" y="46203"/>
                    <a:pt x="0" y="45968"/>
                  </a:cubicBezTo>
                  <a:lnTo>
                    <a:pt x="0" y="45968"/>
                  </a:lnTo>
                  <a:cubicBezTo>
                    <a:pt x="2156" y="47420"/>
                    <a:pt x="3937" y="48454"/>
                    <a:pt x="5015" y="49048"/>
                  </a:cubicBezTo>
                  <a:cubicBezTo>
                    <a:pt x="5372" y="49248"/>
                    <a:pt x="5757" y="49347"/>
                    <a:pt x="6142" y="49347"/>
                  </a:cubicBezTo>
                  <a:cubicBezTo>
                    <a:pt x="6516" y="49347"/>
                    <a:pt x="6890" y="49254"/>
                    <a:pt x="7236" y="49070"/>
                  </a:cubicBezTo>
                  <a:cubicBezTo>
                    <a:pt x="9634" y="47706"/>
                    <a:pt x="15616" y="44121"/>
                    <a:pt x="21445" y="38754"/>
                  </a:cubicBezTo>
                  <a:cubicBezTo>
                    <a:pt x="22808" y="37501"/>
                    <a:pt x="24172" y="36137"/>
                    <a:pt x="25470" y="34685"/>
                  </a:cubicBezTo>
                  <a:cubicBezTo>
                    <a:pt x="28791" y="30990"/>
                    <a:pt x="31738" y="26701"/>
                    <a:pt x="33520" y="21885"/>
                  </a:cubicBezTo>
                  <a:cubicBezTo>
                    <a:pt x="33652" y="21533"/>
                    <a:pt x="33784" y="21159"/>
                    <a:pt x="33916" y="20785"/>
                  </a:cubicBezTo>
                  <a:cubicBezTo>
                    <a:pt x="33916" y="20785"/>
                    <a:pt x="33916" y="20763"/>
                    <a:pt x="33916" y="20763"/>
                  </a:cubicBezTo>
                  <a:cubicBezTo>
                    <a:pt x="34377" y="19267"/>
                    <a:pt x="34619" y="17684"/>
                    <a:pt x="34619" y="16056"/>
                  </a:cubicBezTo>
                  <a:cubicBezTo>
                    <a:pt x="34619" y="14319"/>
                    <a:pt x="34355" y="12669"/>
                    <a:pt x="33850" y="11129"/>
                  </a:cubicBezTo>
                  <a:cubicBezTo>
                    <a:pt x="32156" y="5851"/>
                    <a:pt x="27801" y="1760"/>
                    <a:pt x="22369" y="440"/>
                  </a:cubicBezTo>
                  <a:cubicBezTo>
                    <a:pt x="21159" y="154"/>
                    <a:pt x="19883" y="0"/>
                    <a:pt x="18564"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5677542" y="2144466"/>
              <a:ext cx="2053554" cy="1061784"/>
            </a:xfrm>
            <a:custGeom>
              <a:avLst/>
              <a:gdLst/>
              <a:ahLst/>
              <a:cxnLst/>
              <a:rect l="l" t="t" r="r" b="b"/>
              <a:pathLst>
                <a:path w="47135" h="24371" extrusionOk="0">
                  <a:moveTo>
                    <a:pt x="46893" y="0"/>
                  </a:moveTo>
                  <a:cubicBezTo>
                    <a:pt x="43439" y="2816"/>
                    <a:pt x="38557" y="6137"/>
                    <a:pt x="32178" y="9766"/>
                  </a:cubicBezTo>
                  <a:lnTo>
                    <a:pt x="31079" y="6753"/>
                  </a:lnTo>
                  <a:cubicBezTo>
                    <a:pt x="31035" y="6599"/>
                    <a:pt x="30859" y="6489"/>
                    <a:pt x="30661" y="6489"/>
                  </a:cubicBezTo>
                  <a:cubicBezTo>
                    <a:pt x="30485" y="6511"/>
                    <a:pt x="30331" y="6643"/>
                    <a:pt x="30309" y="6841"/>
                  </a:cubicBezTo>
                  <a:lnTo>
                    <a:pt x="28813" y="15352"/>
                  </a:lnTo>
                  <a:lnTo>
                    <a:pt x="25822" y="6247"/>
                  </a:lnTo>
                  <a:cubicBezTo>
                    <a:pt x="25762" y="6086"/>
                    <a:pt x="25609" y="5980"/>
                    <a:pt x="25432" y="5980"/>
                  </a:cubicBezTo>
                  <a:cubicBezTo>
                    <a:pt x="25416" y="5980"/>
                    <a:pt x="25399" y="5981"/>
                    <a:pt x="25382" y="5983"/>
                  </a:cubicBezTo>
                  <a:cubicBezTo>
                    <a:pt x="25206" y="6005"/>
                    <a:pt x="25052" y="6159"/>
                    <a:pt x="25030" y="6335"/>
                  </a:cubicBezTo>
                  <a:lnTo>
                    <a:pt x="23513" y="19619"/>
                  </a:lnTo>
                  <a:lnTo>
                    <a:pt x="19928" y="2024"/>
                  </a:lnTo>
                  <a:cubicBezTo>
                    <a:pt x="19886" y="1859"/>
                    <a:pt x="19730" y="1714"/>
                    <a:pt x="19548" y="1714"/>
                  </a:cubicBezTo>
                  <a:cubicBezTo>
                    <a:pt x="19535" y="1714"/>
                    <a:pt x="19522" y="1715"/>
                    <a:pt x="19510" y="1716"/>
                  </a:cubicBezTo>
                  <a:cubicBezTo>
                    <a:pt x="19312" y="1716"/>
                    <a:pt x="19136" y="1870"/>
                    <a:pt x="19114" y="2068"/>
                  </a:cubicBezTo>
                  <a:lnTo>
                    <a:pt x="17068" y="20389"/>
                  </a:lnTo>
                  <a:lnTo>
                    <a:pt x="13769" y="11042"/>
                  </a:lnTo>
                  <a:cubicBezTo>
                    <a:pt x="13709" y="10881"/>
                    <a:pt x="13575" y="10775"/>
                    <a:pt x="13401" y="10775"/>
                  </a:cubicBezTo>
                  <a:cubicBezTo>
                    <a:pt x="13385" y="10775"/>
                    <a:pt x="13368" y="10776"/>
                    <a:pt x="13351" y="10778"/>
                  </a:cubicBezTo>
                  <a:cubicBezTo>
                    <a:pt x="13175" y="10800"/>
                    <a:pt x="13021" y="10932"/>
                    <a:pt x="12999" y="11108"/>
                  </a:cubicBezTo>
                  <a:lnTo>
                    <a:pt x="11570" y="19685"/>
                  </a:lnTo>
                  <a:cubicBezTo>
                    <a:pt x="7391" y="21379"/>
                    <a:pt x="3476" y="22742"/>
                    <a:pt x="1" y="23732"/>
                  </a:cubicBezTo>
                  <a:cubicBezTo>
                    <a:pt x="199" y="23952"/>
                    <a:pt x="397" y="24150"/>
                    <a:pt x="595" y="24370"/>
                  </a:cubicBezTo>
                  <a:cubicBezTo>
                    <a:pt x="4356" y="23292"/>
                    <a:pt x="8381" y="21863"/>
                    <a:pt x="12098" y="20367"/>
                  </a:cubicBezTo>
                  <a:lnTo>
                    <a:pt x="12098" y="20345"/>
                  </a:lnTo>
                  <a:cubicBezTo>
                    <a:pt x="12208" y="20301"/>
                    <a:pt x="12318" y="20191"/>
                    <a:pt x="12340" y="20037"/>
                  </a:cubicBezTo>
                  <a:lnTo>
                    <a:pt x="13527" y="12801"/>
                  </a:lnTo>
                  <a:lnTo>
                    <a:pt x="16870" y="22325"/>
                  </a:lnTo>
                  <a:cubicBezTo>
                    <a:pt x="16936" y="22501"/>
                    <a:pt x="17090" y="22611"/>
                    <a:pt x="17266" y="22611"/>
                  </a:cubicBezTo>
                  <a:lnTo>
                    <a:pt x="17310" y="22611"/>
                  </a:lnTo>
                  <a:cubicBezTo>
                    <a:pt x="17486" y="22589"/>
                    <a:pt x="17640" y="22435"/>
                    <a:pt x="17662" y="22237"/>
                  </a:cubicBezTo>
                  <a:lnTo>
                    <a:pt x="19642" y="4707"/>
                  </a:lnTo>
                  <a:lnTo>
                    <a:pt x="23227" y="22281"/>
                  </a:lnTo>
                  <a:cubicBezTo>
                    <a:pt x="23271" y="22479"/>
                    <a:pt x="23447" y="22611"/>
                    <a:pt x="23645" y="22611"/>
                  </a:cubicBezTo>
                  <a:cubicBezTo>
                    <a:pt x="23843" y="22589"/>
                    <a:pt x="23997" y="22435"/>
                    <a:pt x="24041" y="22237"/>
                  </a:cubicBezTo>
                  <a:lnTo>
                    <a:pt x="25624" y="8270"/>
                  </a:lnTo>
                  <a:lnTo>
                    <a:pt x="28549" y="17134"/>
                  </a:lnTo>
                  <a:cubicBezTo>
                    <a:pt x="28615" y="17310"/>
                    <a:pt x="28769" y="17420"/>
                    <a:pt x="28967" y="17420"/>
                  </a:cubicBezTo>
                  <a:cubicBezTo>
                    <a:pt x="29143" y="17398"/>
                    <a:pt x="29297" y="17266"/>
                    <a:pt x="29341" y="17090"/>
                  </a:cubicBezTo>
                  <a:lnTo>
                    <a:pt x="30837" y="8468"/>
                  </a:lnTo>
                  <a:lnTo>
                    <a:pt x="31585" y="10492"/>
                  </a:lnTo>
                  <a:cubicBezTo>
                    <a:pt x="31638" y="10651"/>
                    <a:pt x="31804" y="10753"/>
                    <a:pt x="31970" y="10753"/>
                  </a:cubicBezTo>
                  <a:cubicBezTo>
                    <a:pt x="32011" y="10753"/>
                    <a:pt x="32051" y="10747"/>
                    <a:pt x="32090" y="10734"/>
                  </a:cubicBezTo>
                  <a:cubicBezTo>
                    <a:pt x="32112" y="10712"/>
                    <a:pt x="32134" y="10712"/>
                    <a:pt x="32156" y="10690"/>
                  </a:cubicBezTo>
                  <a:lnTo>
                    <a:pt x="32156" y="10712"/>
                  </a:lnTo>
                  <a:cubicBezTo>
                    <a:pt x="38095" y="7369"/>
                    <a:pt x="43330" y="3915"/>
                    <a:pt x="47135" y="836"/>
                  </a:cubicBezTo>
                  <a:cubicBezTo>
                    <a:pt x="47047" y="550"/>
                    <a:pt x="46981" y="264"/>
                    <a:pt x="46893"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4968450" y="1639528"/>
              <a:ext cx="3068328" cy="1582023"/>
            </a:xfrm>
            <a:custGeom>
              <a:avLst/>
              <a:gdLst/>
              <a:ahLst/>
              <a:cxnLst/>
              <a:rect l="l" t="t" r="r" b="b"/>
              <a:pathLst>
                <a:path w="70427" h="36312" extrusionOk="0">
                  <a:moveTo>
                    <a:pt x="66977" y="0"/>
                  </a:moveTo>
                  <a:cubicBezTo>
                    <a:pt x="65190" y="0"/>
                    <a:pt x="62994" y="851"/>
                    <a:pt x="61673" y="1363"/>
                  </a:cubicBezTo>
                  <a:cubicBezTo>
                    <a:pt x="61475" y="1429"/>
                    <a:pt x="61321" y="1495"/>
                    <a:pt x="61189" y="1539"/>
                  </a:cubicBezTo>
                  <a:cubicBezTo>
                    <a:pt x="59935" y="2001"/>
                    <a:pt x="58418" y="2639"/>
                    <a:pt x="56988" y="3255"/>
                  </a:cubicBezTo>
                  <a:lnTo>
                    <a:pt x="57736" y="3804"/>
                  </a:lnTo>
                  <a:cubicBezTo>
                    <a:pt x="59166" y="3189"/>
                    <a:pt x="60243" y="2771"/>
                    <a:pt x="61453" y="2309"/>
                  </a:cubicBezTo>
                  <a:cubicBezTo>
                    <a:pt x="61607" y="2265"/>
                    <a:pt x="61761" y="2199"/>
                    <a:pt x="61959" y="2111"/>
                  </a:cubicBezTo>
                  <a:cubicBezTo>
                    <a:pt x="63132" y="1662"/>
                    <a:pt x="65346" y="812"/>
                    <a:pt x="66978" y="812"/>
                  </a:cubicBezTo>
                  <a:cubicBezTo>
                    <a:pt x="67824" y="812"/>
                    <a:pt x="68513" y="1040"/>
                    <a:pt x="68821" y="1671"/>
                  </a:cubicBezTo>
                  <a:cubicBezTo>
                    <a:pt x="70031" y="4134"/>
                    <a:pt x="63279" y="11107"/>
                    <a:pt x="48081" y="19728"/>
                  </a:cubicBezTo>
                  <a:lnTo>
                    <a:pt x="46981" y="16715"/>
                  </a:lnTo>
                  <a:cubicBezTo>
                    <a:pt x="46920" y="16554"/>
                    <a:pt x="46786" y="16448"/>
                    <a:pt x="46612" y="16448"/>
                  </a:cubicBezTo>
                  <a:cubicBezTo>
                    <a:pt x="46596" y="16448"/>
                    <a:pt x="46580" y="16449"/>
                    <a:pt x="46563" y="16451"/>
                  </a:cubicBezTo>
                  <a:cubicBezTo>
                    <a:pt x="46387" y="16473"/>
                    <a:pt x="46233" y="16605"/>
                    <a:pt x="46211" y="16781"/>
                  </a:cubicBezTo>
                  <a:lnTo>
                    <a:pt x="44715" y="25315"/>
                  </a:lnTo>
                  <a:lnTo>
                    <a:pt x="41724" y="16209"/>
                  </a:lnTo>
                  <a:cubicBezTo>
                    <a:pt x="41664" y="16048"/>
                    <a:pt x="41511" y="15942"/>
                    <a:pt x="41334" y="15942"/>
                  </a:cubicBezTo>
                  <a:cubicBezTo>
                    <a:pt x="41318" y="15942"/>
                    <a:pt x="41301" y="15943"/>
                    <a:pt x="41284" y="15945"/>
                  </a:cubicBezTo>
                  <a:cubicBezTo>
                    <a:pt x="41108" y="15967"/>
                    <a:pt x="40954" y="16099"/>
                    <a:pt x="40932" y="16297"/>
                  </a:cubicBezTo>
                  <a:lnTo>
                    <a:pt x="39415" y="29582"/>
                  </a:lnTo>
                  <a:lnTo>
                    <a:pt x="35830" y="11986"/>
                  </a:lnTo>
                  <a:cubicBezTo>
                    <a:pt x="35789" y="11803"/>
                    <a:pt x="35635" y="11676"/>
                    <a:pt x="35455" y="11676"/>
                  </a:cubicBezTo>
                  <a:cubicBezTo>
                    <a:pt x="35441" y="11676"/>
                    <a:pt x="35426" y="11677"/>
                    <a:pt x="35412" y="11678"/>
                  </a:cubicBezTo>
                  <a:cubicBezTo>
                    <a:pt x="35214" y="11678"/>
                    <a:pt x="35038" y="11832"/>
                    <a:pt x="35016" y="12030"/>
                  </a:cubicBezTo>
                  <a:lnTo>
                    <a:pt x="32948" y="30352"/>
                  </a:lnTo>
                  <a:lnTo>
                    <a:pt x="29671" y="21004"/>
                  </a:lnTo>
                  <a:cubicBezTo>
                    <a:pt x="29611" y="20843"/>
                    <a:pt x="29459" y="20737"/>
                    <a:pt x="29298" y="20737"/>
                  </a:cubicBezTo>
                  <a:cubicBezTo>
                    <a:pt x="29283" y="20737"/>
                    <a:pt x="29268" y="20738"/>
                    <a:pt x="29253" y="20740"/>
                  </a:cubicBezTo>
                  <a:cubicBezTo>
                    <a:pt x="29077" y="20762"/>
                    <a:pt x="28923" y="20894"/>
                    <a:pt x="28901" y="21070"/>
                  </a:cubicBezTo>
                  <a:lnTo>
                    <a:pt x="27472" y="29648"/>
                  </a:lnTo>
                  <a:cubicBezTo>
                    <a:pt x="20742" y="32353"/>
                    <a:pt x="14715" y="34223"/>
                    <a:pt x="10074" y="35058"/>
                  </a:cubicBezTo>
                  <a:cubicBezTo>
                    <a:pt x="8385" y="35356"/>
                    <a:pt x="6914" y="35505"/>
                    <a:pt x="5704" y="35505"/>
                  </a:cubicBezTo>
                  <a:cubicBezTo>
                    <a:pt x="3699" y="35505"/>
                    <a:pt x="2408" y="35098"/>
                    <a:pt x="2024" y="34289"/>
                  </a:cubicBezTo>
                  <a:cubicBezTo>
                    <a:pt x="1233" y="32661"/>
                    <a:pt x="3872" y="29252"/>
                    <a:pt x="9217" y="25095"/>
                  </a:cubicBezTo>
                  <a:lnTo>
                    <a:pt x="8865" y="24347"/>
                  </a:lnTo>
                  <a:cubicBezTo>
                    <a:pt x="4730" y="27558"/>
                    <a:pt x="1" y="32001"/>
                    <a:pt x="1299" y="34640"/>
                  </a:cubicBezTo>
                  <a:cubicBezTo>
                    <a:pt x="1870" y="35828"/>
                    <a:pt x="3454" y="36312"/>
                    <a:pt x="5697" y="36312"/>
                  </a:cubicBezTo>
                  <a:cubicBezTo>
                    <a:pt x="11064" y="36312"/>
                    <a:pt x="20148" y="33475"/>
                    <a:pt x="28000" y="30308"/>
                  </a:cubicBezTo>
                  <a:cubicBezTo>
                    <a:pt x="28110" y="30264"/>
                    <a:pt x="28220" y="30154"/>
                    <a:pt x="28242" y="30000"/>
                  </a:cubicBezTo>
                  <a:lnTo>
                    <a:pt x="29429" y="22764"/>
                  </a:lnTo>
                  <a:lnTo>
                    <a:pt x="32772" y="32287"/>
                  </a:lnTo>
                  <a:cubicBezTo>
                    <a:pt x="32838" y="32463"/>
                    <a:pt x="32992" y="32573"/>
                    <a:pt x="33168" y="32573"/>
                  </a:cubicBezTo>
                  <a:lnTo>
                    <a:pt x="33212" y="32573"/>
                  </a:lnTo>
                  <a:cubicBezTo>
                    <a:pt x="33388" y="32551"/>
                    <a:pt x="33542" y="32397"/>
                    <a:pt x="33564" y="32199"/>
                  </a:cubicBezTo>
                  <a:lnTo>
                    <a:pt x="35544" y="14670"/>
                  </a:lnTo>
                  <a:lnTo>
                    <a:pt x="39129" y="32243"/>
                  </a:lnTo>
                  <a:cubicBezTo>
                    <a:pt x="39173" y="32441"/>
                    <a:pt x="39349" y="32573"/>
                    <a:pt x="39547" y="32573"/>
                  </a:cubicBezTo>
                  <a:cubicBezTo>
                    <a:pt x="39745" y="32551"/>
                    <a:pt x="39899" y="32397"/>
                    <a:pt x="39921" y="32199"/>
                  </a:cubicBezTo>
                  <a:lnTo>
                    <a:pt x="41526" y="18233"/>
                  </a:lnTo>
                  <a:lnTo>
                    <a:pt x="44451" y="27096"/>
                  </a:lnTo>
                  <a:cubicBezTo>
                    <a:pt x="44495" y="27272"/>
                    <a:pt x="44671" y="27382"/>
                    <a:pt x="44869" y="27382"/>
                  </a:cubicBezTo>
                  <a:cubicBezTo>
                    <a:pt x="45045" y="27360"/>
                    <a:pt x="45199" y="27228"/>
                    <a:pt x="45221" y="27052"/>
                  </a:cubicBezTo>
                  <a:lnTo>
                    <a:pt x="46739" y="18431"/>
                  </a:lnTo>
                  <a:lnTo>
                    <a:pt x="47465" y="20454"/>
                  </a:lnTo>
                  <a:cubicBezTo>
                    <a:pt x="47535" y="20613"/>
                    <a:pt x="47705" y="20715"/>
                    <a:pt x="47872" y="20715"/>
                  </a:cubicBezTo>
                  <a:cubicBezTo>
                    <a:pt x="47913" y="20715"/>
                    <a:pt x="47953" y="20709"/>
                    <a:pt x="47993" y="20696"/>
                  </a:cubicBezTo>
                  <a:cubicBezTo>
                    <a:pt x="48015" y="20674"/>
                    <a:pt x="48037" y="20674"/>
                    <a:pt x="48059" y="20652"/>
                  </a:cubicBezTo>
                  <a:cubicBezTo>
                    <a:pt x="54833" y="16847"/>
                    <a:pt x="60705" y="12888"/>
                    <a:pt x="64554" y="9501"/>
                  </a:cubicBezTo>
                  <a:cubicBezTo>
                    <a:pt x="68733" y="5850"/>
                    <a:pt x="70427" y="3101"/>
                    <a:pt x="69547" y="1319"/>
                  </a:cubicBezTo>
                  <a:cubicBezTo>
                    <a:pt x="69070" y="340"/>
                    <a:pt x="68105" y="0"/>
                    <a:pt x="66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270125" y="1597312"/>
              <a:ext cx="268332" cy="113145"/>
            </a:xfrm>
            <a:custGeom>
              <a:avLst/>
              <a:gdLst/>
              <a:ahLst/>
              <a:cxnLst/>
              <a:rect l="l" t="t" r="r" b="b"/>
              <a:pathLst>
                <a:path w="6159" h="2597" extrusionOk="0">
                  <a:moveTo>
                    <a:pt x="5873" y="1"/>
                  </a:moveTo>
                  <a:cubicBezTo>
                    <a:pt x="3915" y="705"/>
                    <a:pt x="1958" y="1408"/>
                    <a:pt x="0" y="2156"/>
                  </a:cubicBezTo>
                  <a:cubicBezTo>
                    <a:pt x="374" y="2288"/>
                    <a:pt x="770" y="2442"/>
                    <a:pt x="1144" y="2596"/>
                  </a:cubicBezTo>
                  <a:cubicBezTo>
                    <a:pt x="2816" y="1958"/>
                    <a:pt x="4487" y="1364"/>
                    <a:pt x="6159" y="770"/>
                  </a:cubicBezTo>
                  <a:lnTo>
                    <a:pt x="587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472318" y="1594437"/>
              <a:ext cx="62302" cy="61387"/>
            </a:xfrm>
            <a:custGeom>
              <a:avLst/>
              <a:gdLst/>
              <a:ahLst/>
              <a:cxnLst/>
              <a:rect l="l" t="t" r="r" b="b"/>
              <a:pathLst>
                <a:path w="1430" h="1409" extrusionOk="0">
                  <a:moveTo>
                    <a:pt x="1056" y="1"/>
                  </a:moveTo>
                  <a:lnTo>
                    <a:pt x="0" y="353"/>
                  </a:lnTo>
                  <a:lnTo>
                    <a:pt x="352" y="1408"/>
                  </a:lnTo>
                  <a:lnTo>
                    <a:pt x="1430" y="1056"/>
                  </a:lnTo>
                  <a:lnTo>
                    <a:pt x="10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7473276" y="1335825"/>
              <a:ext cx="487782" cy="434891"/>
            </a:xfrm>
            <a:custGeom>
              <a:avLst/>
              <a:gdLst/>
              <a:ahLst/>
              <a:cxnLst/>
              <a:rect l="l" t="t" r="r" b="b"/>
              <a:pathLst>
                <a:path w="11196" h="9982" extrusionOk="0">
                  <a:moveTo>
                    <a:pt x="5597" y="0"/>
                  </a:moveTo>
                  <a:cubicBezTo>
                    <a:pt x="5069" y="0"/>
                    <a:pt x="4532" y="85"/>
                    <a:pt x="4003" y="262"/>
                  </a:cubicBezTo>
                  <a:cubicBezTo>
                    <a:pt x="1408" y="1142"/>
                    <a:pt x="0" y="3957"/>
                    <a:pt x="880" y="6575"/>
                  </a:cubicBezTo>
                  <a:cubicBezTo>
                    <a:pt x="1582" y="8663"/>
                    <a:pt x="3517" y="9982"/>
                    <a:pt x="5600" y="9982"/>
                  </a:cubicBezTo>
                  <a:cubicBezTo>
                    <a:pt x="6127" y="9982"/>
                    <a:pt x="6664" y="9897"/>
                    <a:pt x="7192" y="9720"/>
                  </a:cubicBezTo>
                  <a:cubicBezTo>
                    <a:pt x="9810" y="8840"/>
                    <a:pt x="11195" y="6003"/>
                    <a:pt x="10315" y="3407"/>
                  </a:cubicBezTo>
                  <a:cubicBezTo>
                    <a:pt x="9631" y="1319"/>
                    <a:pt x="7685" y="0"/>
                    <a:pt x="55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5"/>
            <p:cNvSpPr/>
            <p:nvPr/>
          </p:nvSpPr>
          <p:spPr>
            <a:xfrm>
              <a:off x="7529782" y="1385752"/>
              <a:ext cx="375683" cy="334555"/>
            </a:xfrm>
            <a:custGeom>
              <a:avLst/>
              <a:gdLst/>
              <a:ahLst/>
              <a:cxnLst/>
              <a:rect l="l" t="t" r="r" b="b"/>
              <a:pathLst>
                <a:path w="8623" h="7679" extrusionOk="0">
                  <a:moveTo>
                    <a:pt x="4284" y="0"/>
                  </a:moveTo>
                  <a:cubicBezTo>
                    <a:pt x="3884" y="0"/>
                    <a:pt x="3479" y="63"/>
                    <a:pt x="3080" y="194"/>
                  </a:cubicBezTo>
                  <a:cubicBezTo>
                    <a:pt x="1078" y="876"/>
                    <a:pt x="1" y="3053"/>
                    <a:pt x="661" y="5055"/>
                  </a:cubicBezTo>
                  <a:cubicBezTo>
                    <a:pt x="1204" y="6667"/>
                    <a:pt x="2696" y="7679"/>
                    <a:pt x="4293" y="7679"/>
                  </a:cubicBezTo>
                  <a:cubicBezTo>
                    <a:pt x="4700" y="7679"/>
                    <a:pt x="5114" y="7613"/>
                    <a:pt x="5521" y="7474"/>
                  </a:cubicBezTo>
                  <a:cubicBezTo>
                    <a:pt x="7545" y="6792"/>
                    <a:pt x="8623" y="4637"/>
                    <a:pt x="7941" y="2613"/>
                  </a:cubicBezTo>
                  <a:cubicBezTo>
                    <a:pt x="7395" y="1010"/>
                    <a:pt x="5889" y="0"/>
                    <a:pt x="4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p:nvPr/>
          </p:nvSpPr>
          <p:spPr>
            <a:xfrm>
              <a:off x="7665841" y="1404399"/>
              <a:ext cx="203199" cy="215964"/>
            </a:xfrm>
            <a:custGeom>
              <a:avLst/>
              <a:gdLst/>
              <a:ahLst/>
              <a:cxnLst/>
              <a:rect l="l" t="t" r="r" b="b"/>
              <a:pathLst>
                <a:path w="4664" h="4957" extrusionOk="0">
                  <a:moveTo>
                    <a:pt x="1099" y="0"/>
                  </a:moveTo>
                  <a:cubicBezTo>
                    <a:pt x="735" y="0"/>
                    <a:pt x="365" y="59"/>
                    <a:pt x="1" y="184"/>
                  </a:cubicBezTo>
                  <a:lnTo>
                    <a:pt x="441" y="1481"/>
                  </a:lnTo>
                  <a:cubicBezTo>
                    <a:pt x="660" y="1405"/>
                    <a:pt x="883" y="1369"/>
                    <a:pt x="1102" y="1369"/>
                  </a:cubicBezTo>
                  <a:cubicBezTo>
                    <a:pt x="1960" y="1369"/>
                    <a:pt x="2760" y="1921"/>
                    <a:pt x="3058" y="2779"/>
                  </a:cubicBezTo>
                  <a:cubicBezTo>
                    <a:pt x="3234" y="3307"/>
                    <a:pt x="3190" y="3857"/>
                    <a:pt x="2970" y="4319"/>
                  </a:cubicBezTo>
                  <a:lnTo>
                    <a:pt x="4180" y="4957"/>
                  </a:lnTo>
                  <a:cubicBezTo>
                    <a:pt x="4576" y="4165"/>
                    <a:pt x="4664" y="3241"/>
                    <a:pt x="4356" y="2339"/>
                  </a:cubicBezTo>
                  <a:cubicBezTo>
                    <a:pt x="3864" y="918"/>
                    <a:pt x="2533" y="0"/>
                    <a:pt x="1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7742519" y="1592520"/>
              <a:ext cx="105433" cy="103560"/>
            </a:xfrm>
            <a:custGeom>
              <a:avLst/>
              <a:gdLst/>
              <a:ahLst/>
              <a:cxnLst/>
              <a:rect l="l" t="t" r="r" b="b"/>
              <a:pathLst>
                <a:path w="2420" h="2377" extrusionOk="0">
                  <a:moveTo>
                    <a:pt x="1210" y="1"/>
                  </a:moveTo>
                  <a:cubicBezTo>
                    <a:pt x="968" y="485"/>
                    <a:pt x="550" y="902"/>
                    <a:pt x="0" y="1078"/>
                  </a:cubicBezTo>
                  <a:lnTo>
                    <a:pt x="440" y="2376"/>
                  </a:lnTo>
                  <a:cubicBezTo>
                    <a:pt x="1342" y="2068"/>
                    <a:pt x="2024" y="1430"/>
                    <a:pt x="2420" y="639"/>
                  </a:cubicBezTo>
                  <a:lnTo>
                    <a:pt x="12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p:nvPr/>
          </p:nvSpPr>
          <p:spPr>
            <a:xfrm>
              <a:off x="7706097" y="1543072"/>
              <a:ext cx="22089" cy="20390"/>
            </a:xfrm>
            <a:custGeom>
              <a:avLst/>
              <a:gdLst/>
              <a:ahLst/>
              <a:cxnLst/>
              <a:rect l="l" t="t" r="r" b="b"/>
              <a:pathLst>
                <a:path w="507" h="468" extrusionOk="0">
                  <a:moveTo>
                    <a:pt x="260" y="0"/>
                  </a:moveTo>
                  <a:cubicBezTo>
                    <a:pt x="233" y="0"/>
                    <a:pt x="205" y="5"/>
                    <a:pt x="177" y="14"/>
                  </a:cubicBezTo>
                  <a:cubicBezTo>
                    <a:pt x="67" y="58"/>
                    <a:pt x="1" y="190"/>
                    <a:pt x="45" y="300"/>
                  </a:cubicBezTo>
                  <a:cubicBezTo>
                    <a:pt x="62" y="404"/>
                    <a:pt x="148" y="467"/>
                    <a:pt x="249" y="467"/>
                  </a:cubicBezTo>
                  <a:cubicBezTo>
                    <a:pt x="276" y="467"/>
                    <a:pt x="303" y="463"/>
                    <a:pt x="331" y="454"/>
                  </a:cubicBezTo>
                  <a:cubicBezTo>
                    <a:pt x="441" y="410"/>
                    <a:pt x="507" y="278"/>
                    <a:pt x="485" y="146"/>
                  </a:cubicBezTo>
                  <a:cubicBezTo>
                    <a:pt x="450" y="60"/>
                    <a:pt x="361" y="0"/>
                    <a:pt x="260" y="0"/>
                  </a:cubicBezTo>
                  <a:close/>
                </a:path>
              </a:pathLst>
            </a:custGeom>
            <a:solidFill>
              <a:srgbClr val="5A1C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5"/>
            <p:cNvSpPr/>
            <p:nvPr/>
          </p:nvSpPr>
          <p:spPr>
            <a:xfrm>
              <a:off x="7713765" y="1550347"/>
              <a:ext cx="77681" cy="81515"/>
            </a:xfrm>
            <a:custGeom>
              <a:avLst/>
              <a:gdLst/>
              <a:ahLst/>
              <a:cxnLst/>
              <a:rect l="l" t="t" r="r" b="b"/>
              <a:pathLst>
                <a:path w="1783" h="1871" extrusionOk="0">
                  <a:moveTo>
                    <a:pt x="155" y="1"/>
                  </a:moveTo>
                  <a:lnTo>
                    <a:pt x="1" y="133"/>
                  </a:lnTo>
                  <a:lnTo>
                    <a:pt x="1650" y="1870"/>
                  </a:lnTo>
                  <a:lnTo>
                    <a:pt x="1782" y="1739"/>
                  </a:lnTo>
                  <a:lnTo>
                    <a:pt x="1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5364210" y="2884185"/>
              <a:ext cx="109267" cy="473448"/>
            </a:xfrm>
            <a:custGeom>
              <a:avLst/>
              <a:gdLst/>
              <a:ahLst/>
              <a:cxnLst/>
              <a:rect l="l" t="t" r="r" b="b"/>
              <a:pathLst>
                <a:path w="2508" h="10867" extrusionOk="0">
                  <a:moveTo>
                    <a:pt x="2068" y="1"/>
                  </a:moveTo>
                  <a:cubicBezTo>
                    <a:pt x="1474" y="573"/>
                    <a:pt x="946" y="1233"/>
                    <a:pt x="616" y="2024"/>
                  </a:cubicBezTo>
                  <a:cubicBezTo>
                    <a:pt x="1" y="3498"/>
                    <a:pt x="155" y="5148"/>
                    <a:pt x="375" y="6555"/>
                  </a:cubicBezTo>
                  <a:cubicBezTo>
                    <a:pt x="616" y="7941"/>
                    <a:pt x="770" y="9195"/>
                    <a:pt x="968" y="10756"/>
                  </a:cubicBezTo>
                  <a:lnTo>
                    <a:pt x="968" y="10866"/>
                  </a:lnTo>
                  <a:lnTo>
                    <a:pt x="1782" y="10778"/>
                  </a:lnTo>
                  <a:lnTo>
                    <a:pt x="1760" y="10668"/>
                  </a:lnTo>
                  <a:cubicBezTo>
                    <a:pt x="1584" y="9085"/>
                    <a:pt x="1430" y="7831"/>
                    <a:pt x="1188" y="6423"/>
                  </a:cubicBezTo>
                  <a:cubicBezTo>
                    <a:pt x="968" y="5126"/>
                    <a:pt x="814" y="3630"/>
                    <a:pt x="1364" y="2354"/>
                  </a:cubicBezTo>
                  <a:cubicBezTo>
                    <a:pt x="1628" y="1739"/>
                    <a:pt x="2046" y="1189"/>
                    <a:pt x="2508" y="705"/>
                  </a:cubicBezTo>
                  <a:cubicBezTo>
                    <a:pt x="2398" y="529"/>
                    <a:pt x="2266" y="353"/>
                    <a:pt x="2156" y="177"/>
                  </a:cubicBezTo>
                  <a:cubicBezTo>
                    <a:pt x="2134" y="111"/>
                    <a:pt x="2090" y="67"/>
                    <a:pt x="20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5"/>
            <p:cNvSpPr/>
            <p:nvPr/>
          </p:nvSpPr>
          <p:spPr>
            <a:xfrm>
              <a:off x="5388172" y="3268444"/>
              <a:ext cx="56594" cy="55636"/>
            </a:xfrm>
            <a:custGeom>
              <a:avLst/>
              <a:gdLst/>
              <a:ahLst/>
              <a:cxnLst/>
              <a:rect l="l" t="t" r="r" b="b"/>
              <a:pathLst>
                <a:path w="1299" h="1277" extrusionOk="0">
                  <a:moveTo>
                    <a:pt x="1144" y="1"/>
                  </a:moveTo>
                  <a:lnTo>
                    <a:pt x="0" y="133"/>
                  </a:lnTo>
                  <a:lnTo>
                    <a:pt x="154" y="1276"/>
                  </a:lnTo>
                  <a:lnTo>
                    <a:pt x="1298" y="1122"/>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p:nvPr/>
          </p:nvSpPr>
          <p:spPr>
            <a:xfrm>
              <a:off x="5270324" y="3306652"/>
              <a:ext cx="349803" cy="413281"/>
            </a:xfrm>
            <a:custGeom>
              <a:avLst/>
              <a:gdLst/>
              <a:ahLst/>
              <a:cxnLst/>
              <a:rect l="l" t="t" r="r" b="b"/>
              <a:pathLst>
                <a:path w="8029" h="9486" extrusionOk="0">
                  <a:moveTo>
                    <a:pt x="3765" y="1"/>
                  </a:moveTo>
                  <a:cubicBezTo>
                    <a:pt x="3640" y="1"/>
                    <a:pt x="3514" y="9"/>
                    <a:pt x="3387" y="25"/>
                  </a:cubicBezTo>
                  <a:cubicBezTo>
                    <a:pt x="1364" y="289"/>
                    <a:pt x="0" y="2621"/>
                    <a:pt x="352" y="5216"/>
                  </a:cubicBezTo>
                  <a:cubicBezTo>
                    <a:pt x="661" y="7670"/>
                    <a:pt x="2382" y="9486"/>
                    <a:pt x="4263" y="9486"/>
                  </a:cubicBezTo>
                  <a:cubicBezTo>
                    <a:pt x="4388" y="9486"/>
                    <a:pt x="4514" y="9477"/>
                    <a:pt x="4641" y="9461"/>
                  </a:cubicBezTo>
                  <a:cubicBezTo>
                    <a:pt x="6664" y="9197"/>
                    <a:pt x="8028" y="6866"/>
                    <a:pt x="7676" y="4248"/>
                  </a:cubicBezTo>
                  <a:cubicBezTo>
                    <a:pt x="7346" y="1815"/>
                    <a:pt x="5644" y="1"/>
                    <a:pt x="3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5309578" y="3349652"/>
              <a:ext cx="121771" cy="140549"/>
            </a:xfrm>
            <a:custGeom>
              <a:avLst/>
              <a:gdLst/>
              <a:ahLst/>
              <a:cxnLst/>
              <a:rect l="l" t="t" r="r" b="b"/>
              <a:pathLst>
                <a:path w="2795" h="3226" extrusionOk="0">
                  <a:moveTo>
                    <a:pt x="1808" y="0"/>
                  </a:moveTo>
                  <a:cubicBezTo>
                    <a:pt x="1305" y="0"/>
                    <a:pt x="719" y="451"/>
                    <a:pt x="397" y="1150"/>
                  </a:cubicBezTo>
                  <a:cubicBezTo>
                    <a:pt x="1" y="1986"/>
                    <a:pt x="111" y="2887"/>
                    <a:pt x="661" y="3151"/>
                  </a:cubicBezTo>
                  <a:cubicBezTo>
                    <a:pt x="765" y="3202"/>
                    <a:pt x="878" y="3225"/>
                    <a:pt x="996" y="3225"/>
                  </a:cubicBezTo>
                  <a:cubicBezTo>
                    <a:pt x="1497" y="3225"/>
                    <a:pt x="2078" y="2790"/>
                    <a:pt x="2398" y="2096"/>
                  </a:cubicBezTo>
                  <a:cubicBezTo>
                    <a:pt x="2794" y="1238"/>
                    <a:pt x="2684" y="336"/>
                    <a:pt x="2134" y="72"/>
                  </a:cubicBezTo>
                  <a:cubicBezTo>
                    <a:pt x="2033" y="23"/>
                    <a:pt x="1923" y="0"/>
                    <a:pt x="1808" y="0"/>
                  </a:cubicBezTo>
                  <a:close/>
                </a:path>
              </a:pathLst>
            </a:custGeom>
            <a:solidFill>
              <a:srgbClr val="FFFFFF">
                <a:alpha val="2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5446639" y="3705418"/>
              <a:ext cx="55592" cy="55592"/>
            </a:xfrm>
            <a:custGeom>
              <a:avLst/>
              <a:gdLst/>
              <a:ahLst/>
              <a:cxnLst/>
              <a:rect l="l" t="t" r="r" b="b"/>
              <a:pathLst>
                <a:path w="1276" h="1276" extrusionOk="0">
                  <a:moveTo>
                    <a:pt x="1122" y="0"/>
                  </a:moveTo>
                  <a:lnTo>
                    <a:pt x="0" y="154"/>
                  </a:lnTo>
                  <a:lnTo>
                    <a:pt x="132" y="1276"/>
                  </a:lnTo>
                  <a:lnTo>
                    <a:pt x="1276" y="1144"/>
                  </a:lnTo>
                  <a:lnTo>
                    <a:pt x="11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6"/>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1620000" y="188849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Problem Definition</a:t>
            </a:r>
            <a:endParaRPr/>
          </a:p>
        </p:txBody>
      </p:sp>
      <p:sp>
        <p:nvSpPr>
          <p:cNvPr id="158" name="Google Shape;158;p4"/>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59" name="Google Shape;159;p4"/>
          <p:cNvGrpSpPr/>
          <p:nvPr/>
        </p:nvGrpSpPr>
        <p:grpSpPr>
          <a:xfrm>
            <a:off x="4641302" y="1354475"/>
            <a:ext cx="2882755" cy="2493035"/>
            <a:chOff x="5548150" y="1325249"/>
            <a:chExt cx="2882755" cy="2493035"/>
          </a:xfrm>
        </p:grpSpPr>
        <p:sp>
          <p:nvSpPr>
            <p:cNvPr id="160" name="Google Shape;160;p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691760"/>
            <a:ext cx="6193410" cy="25545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The heart is the center of circulatory system, contracts to pump blood and relaxes to allow filling. The left ventricle's role in pumping oxygenated blood makes it pivotal; its failure can impair multiple organ systems. Cardiomyopathy can lead to heart failure or sudden cardiac arrest, necessitating critical intervention. </a:t>
            </a:r>
            <a:endParaRPr dirty="0"/>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5928862" y="162665"/>
            <a:ext cx="3556534" cy="4980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088444"/>
            <a:ext cx="8974318" cy="1569620"/>
          </a:xfrm>
          <a:prstGeom prst="rect">
            <a:avLst/>
          </a:prstGeom>
          <a:noFill/>
          <a:ln>
            <a:noFill/>
          </a:ln>
        </p:spPr>
        <p:txBody>
          <a:bodyPr spcFirstLastPara="1" wrap="square" lIns="91425" tIns="45700" rIns="91425" bIns="45700" anchor="t" anchorCtr="0">
            <a:spAutoFit/>
          </a:bodyPr>
          <a:lstStyle/>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Echocardiograms are vital diagnostic tools employing sound waves to visualize heart. Left Ventricle Ejection Fraction (LVEF), measuring blood pumped per heartbeat, is crucial in assessment.</a:t>
            </a:r>
            <a:endParaRPr dirty="0"/>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grpSp>
        <p:nvGrpSpPr>
          <p:cNvPr id="4" name="Group 3">
            <a:extLst>
              <a:ext uri="{FF2B5EF4-FFF2-40B4-BE49-F238E27FC236}">
                <a16:creationId xmlns:a16="http://schemas.microsoft.com/office/drawing/2014/main" id="{6047FF28-9CEF-4D0B-2EEB-20705162FD1F}"/>
              </a:ext>
            </a:extLst>
          </p:cNvPr>
          <p:cNvGrpSpPr/>
          <p:nvPr/>
        </p:nvGrpSpPr>
        <p:grpSpPr>
          <a:xfrm>
            <a:off x="1280483" y="2348845"/>
            <a:ext cx="7014126" cy="2538518"/>
            <a:chOff x="1280483" y="2348845"/>
            <a:chExt cx="7014126" cy="2538518"/>
          </a:xfrm>
        </p:grpSpPr>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1280483" y="2458998"/>
              <a:ext cx="1971764" cy="2428365"/>
            </a:xfrm>
            <a:prstGeom prst="rect">
              <a:avLst/>
            </a:prstGeom>
          </p:spPr>
        </p:pic>
        <p:sp>
          <p:nvSpPr>
            <p:cNvPr id="2" name="Arrow: Right 1">
              <a:extLst>
                <a:ext uri="{FF2B5EF4-FFF2-40B4-BE49-F238E27FC236}">
                  <a16:creationId xmlns:a16="http://schemas.microsoft.com/office/drawing/2014/main" id="{952EF5E2-AF38-D81E-380D-FE91F6F8F62C}"/>
                </a:ext>
              </a:extLst>
            </p:cNvPr>
            <p:cNvSpPr/>
            <p:nvPr/>
          </p:nvSpPr>
          <p:spPr>
            <a:xfrm>
              <a:off x="3524512" y="3365368"/>
              <a:ext cx="1800520" cy="405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7" name="Google Shape;367;p9"/>
            <p:cNvPicPr preferRelativeResize="0"/>
            <p:nvPr/>
          </p:nvPicPr>
          <p:blipFill rotWithShape="1">
            <a:blip r:embed="rId4">
              <a:alphaModFix/>
            </a:blip>
            <a:srcRect/>
            <a:stretch/>
          </p:blipFill>
          <p:spPr>
            <a:xfrm>
              <a:off x="5619489" y="2348845"/>
              <a:ext cx="2675120" cy="2438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679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254"/>
        <p:cNvGrpSpPr/>
        <p:nvPr/>
      </p:nvGrpSpPr>
      <p:grpSpPr>
        <a:xfrm>
          <a:off x="0" y="0"/>
          <a:ext cx="0" cy="0"/>
          <a:chOff x="0" y="0"/>
          <a:chExt cx="0" cy="0"/>
        </a:xfrm>
      </p:grpSpPr>
      <p:sp>
        <p:nvSpPr>
          <p:cNvPr id="255" name="Google Shape;255;p6"/>
          <p:cNvSpPr txBox="1">
            <a:spLocks noGrp="1"/>
          </p:cNvSpPr>
          <p:nvPr>
            <p:ph type="title"/>
          </p:nvPr>
        </p:nvSpPr>
        <p:spPr>
          <a:xfrm>
            <a:off x="1555200" y="2199350"/>
            <a:ext cx="30168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Motivation</a:t>
            </a:r>
            <a:endParaRPr/>
          </a:p>
        </p:txBody>
      </p:sp>
      <p:sp>
        <p:nvSpPr>
          <p:cNvPr id="256" name="Google Shape;256;p6"/>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257" name="Google Shape;257;p6"/>
          <p:cNvGrpSpPr/>
          <p:nvPr/>
        </p:nvGrpSpPr>
        <p:grpSpPr>
          <a:xfrm>
            <a:off x="4641302" y="1354475"/>
            <a:ext cx="2882755" cy="2493035"/>
            <a:chOff x="5548150" y="1325249"/>
            <a:chExt cx="2882755" cy="2493035"/>
          </a:xfrm>
        </p:grpSpPr>
        <p:sp>
          <p:nvSpPr>
            <p:cNvPr id="258" name="Google Shape;258;p6"/>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0656" y="2322449"/>
            <a:ext cx="3147692" cy="2821051"/>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7"/>
          <p:cNvSpPr/>
          <p:nvPr/>
        </p:nvSpPr>
        <p:spPr>
          <a:xfrm>
            <a:off x="7232096" y="2994686"/>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7"/>
          <p:cNvSpPr txBox="1">
            <a:spLocks noGrp="1"/>
          </p:cNvSpPr>
          <p:nvPr>
            <p:ph type="title"/>
          </p:nvPr>
        </p:nvSpPr>
        <p:spPr>
          <a:xfrm>
            <a:off x="0" y="16717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Motivation</a:t>
            </a:r>
            <a:endParaRPr/>
          </a:p>
        </p:txBody>
      </p:sp>
      <p:sp>
        <p:nvSpPr>
          <p:cNvPr id="307" name="Google Shape;307;p7"/>
          <p:cNvSpPr txBox="1">
            <a:spLocks noGrp="1"/>
          </p:cNvSpPr>
          <p:nvPr>
            <p:ph type="body" idx="1"/>
          </p:nvPr>
        </p:nvSpPr>
        <p:spPr>
          <a:xfrm>
            <a:off x="3231401" y="2919363"/>
            <a:ext cx="5682342" cy="140103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US" dirty="0">
                <a:latin typeface="Arial"/>
                <a:ea typeface="Arial"/>
                <a:cs typeface="Arial"/>
                <a:sym typeface="Arial"/>
              </a:rPr>
              <a:t>This accounted for nearly one-third of all global deaths, showing an overall rise, Ejection</a:t>
            </a:r>
            <a:r>
              <a:rPr lang="en-US" dirty="0">
                <a:solidFill>
                  <a:schemeClr val="lt1"/>
                </a:solidFill>
                <a:latin typeface="Arial"/>
                <a:ea typeface="Arial"/>
                <a:cs typeface="Arial"/>
                <a:sym typeface="Arial"/>
              </a:rPr>
              <a:t> Fraction has a direct effect on death rate.</a:t>
            </a:r>
            <a:endParaRPr dirty="0"/>
          </a:p>
        </p:txBody>
      </p:sp>
      <p:pic>
        <p:nvPicPr>
          <p:cNvPr id="308" name="Google Shape;308;p7"/>
          <p:cNvPicPr preferRelativeResize="0"/>
          <p:nvPr/>
        </p:nvPicPr>
        <p:blipFill rotWithShape="1">
          <a:blip r:embed="rId3">
            <a:alphaModFix/>
          </a:blip>
          <a:srcRect/>
          <a:stretch/>
        </p:blipFill>
        <p:spPr>
          <a:xfrm>
            <a:off x="230257" y="2530080"/>
            <a:ext cx="2958091" cy="1903594"/>
          </a:xfrm>
          <a:prstGeom prst="roundRect">
            <a:avLst>
              <a:gd name="adj" fmla="val 8594"/>
            </a:avLst>
          </a:prstGeom>
          <a:solidFill>
            <a:srgbClr val="ECECEC"/>
          </a:solidFill>
          <a:ln>
            <a:noFill/>
          </a:ln>
          <a:effectLst>
            <a:reflection stA="38000" endPos="28000" dist="5000" dir="5400000" sy="-100000" algn="bl" rotWithShape="0"/>
          </a:effectLst>
        </p:spPr>
      </p:pic>
      <p:sp>
        <p:nvSpPr>
          <p:cNvPr id="309" name="Google Shape;309;p7"/>
          <p:cNvSpPr/>
          <p:nvPr/>
        </p:nvSpPr>
        <p:spPr>
          <a:xfrm>
            <a:off x="1730829" y="1841038"/>
            <a:ext cx="5682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Approximately deaths around the world annually due to heart disease</a:t>
            </a:r>
            <a:endParaRPr dirty="0"/>
          </a:p>
        </p:txBody>
      </p:sp>
      <p:sp>
        <p:nvSpPr>
          <p:cNvPr id="310" name="Google Shape;310;p7"/>
          <p:cNvSpPr/>
          <p:nvPr/>
        </p:nvSpPr>
        <p:spPr>
          <a:xfrm>
            <a:off x="3077399" y="764816"/>
            <a:ext cx="364715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dk1"/>
                </a:solidFill>
                <a:latin typeface="Arial"/>
                <a:ea typeface="Arial"/>
                <a:cs typeface="Arial"/>
                <a:sym typeface="Arial"/>
              </a:rPr>
              <a:t>17,</a:t>
            </a:r>
            <a:r>
              <a:rPr lang="en-US" sz="5400" b="1" i="0" u="none" strike="noStrike" cap="none" dirty="0">
                <a:solidFill>
                  <a:schemeClr val="lt2"/>
                </a:solidFill>
                <a:latin typeface="Arial"/>
                <a:ea typeface="Arial"/>
                <a:cs typeface="Arial"/>
                <a:sym typeface="Arial"/>
              </a:rPr>
              <a:t>900,000</a:t>
            </a:r>
            <a:endParaRPr sz="5400" b="1" i="0" u="none" strike="noStrike" cap="none" dirty="0">
              <a:solidFill>
                <a:schemeClr val="lt2"/>
              </a:solidFill>
              <a:latin typeface="Arial"/>
              <a:ea typeface="Arial"/>
              <a:cs typeface="Arial"/>
              <a:sym typeface="Arial"/>
            </a:endParaRPr>
          </a:p>
        </p:txBody>
      </p:sp>
      <p:pic>
        <p:nvPicPr>
          <p:cNvPr id="7" name="Picture 6" descr="A planet earth with continents&#10;&#10;Description automatically generated">
            <a:extLst>
              <a:ext uri="{FF2B5EF4-FFF2-40B4-BE49-F238E27FC236}">
                <a16:creationId xmlns:a16="http://schemas.microsoft.com/office/drawing/2014/main" id="{6673BAE8-C89C-2085-8F7D-039B959C9255}"/>
              </a:ext>
            </a:extLst>
          </p:cNvPr>
          <p:cNvPicPr>
            <a:picLocks noChangeAspect="1"/>
          </p:cNvPicPr>
          <p:nvPr/>
        </p:nvPicPr>
        <p:blipFill>
          <a:blip r:embed="rId4"/>
          <a:stretch>
            <a:fillRect/>
          </a:stretch>
        </p:blipFill>
        <p:spPr>
          <a:xfrm>
            <a:off x="1614502" y="729927"/>
            <a:ext cx="1940856" cy="1088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anim calcmode="lin" valueType="num">
                                      <p:cBhvr>
                                        <p:cTn id="8" dur="1000" fill="hold"/>
                                        <p:tgtEl>
                                          <p:spTgt spid="310"/>
                                        </p:tgtEl>
                                        <p:attrNameLst>
                                          <p:attrName>ppt_x</p:attrName>
                                        </p:attrNameLst>
                                      </p:cBhvr>
                                      <p:tavLst>
                                        <p:tav tm="0">
                                          <p:val>
                                            <p:strVal val="#ppt_x"/>
                                          </p:val>
                                        </p:tav>
                                        <p:tav tm="100000">
                                          <p:val>
                                            <p:strVal val="#ppt_x"/>
                                          </p:val>
                                        </p:tav>
                                      </p:tavLst>
                                    </p:anim>
                                    <p:anim calcmode="lin" valueType="num">
                                      <p:cBhvr>
                                        <p:cTn id="9" dur="1000" fill="hold"/>
                                        <p:tgtEl>
                                          <p:spTgt spid="3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xEl>
                                              <p:pRg st="0" end="0"/>
                                            </p:txEl>
                                          </p:spTgt>
                                        </p:tgtEl>
                                        <p:attrNameLst>
                                          <p:attrName>style.visibility</p:attrName>
                                        </p:attrNameLst>
                                      </p:cBhvr>
                                      <p:to>
                                        <p:strVal val="visible"/>
                                      </p:to>
                                    </p:set>
                                    <p:animEffect transition="in" filter="fade">
                                      <p:cBhvr>
                                        <p:cTn id="24" dur="1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P spid="3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
          <p:cNvSpPr txBox="1">
            <a:spLocks noGrp="1"/>
          </p:cNvSpPr>
          <p:nvPr>
            <p:ph type="title"/>
          </p:nvPr>
        </p:nvSpPr>
        <p:spPr>
          <a:xfrm>
            <a:off x="1641975" y="2151375"/>
            <a:ext cx="3086100" cy="9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Objectives</a:t>
            </a:r>
            <a:endParaRPr/>
          </a:p>
        </p:txBody>
      </p:sp>
      <p:sp>
        <p:nvSpPr>
          <p:cNvPr id="316" name="Google Shape;316;p8"/>
          <p:cNvSpPr txBox="1">
            <a:spLocks noGrp="1"/>
          </p:cNvSpPr>
          <p:nvPr>
            <p:ph type="title" idx="2"/>
          </p:nvPr>
        </p:nvSpPr>
        <p:spPr>
          <a:xfrm>
            <a:off x="606625" y="2153575"/>
            <a:ext cx="1089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317" name="Google Shape;317;p8"/>
          <p:cNvGrpSpPr/>
          <p:nvPr/>
        </p:nvGrpSpPr>
        <p:grpSpPr>
          <a:xfrm>
            <a:off x="4728111" y="1325233"/>
            <a:ext cx="2882755" cy="2493035"/>
            <a:chOff x="5548150" y="1325249"/>
            <a:chExt cx="2882755" cy="2493035"/>
          </a:xfrm>
        </p:grpSpPr>
        <p:sp>
          <p:nvSpPr>
            <p:cNvPr id="318" name="Google Shape;318;p8"/>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Vital Signs Assessment Case Study by Slidesgo">
  <a:themeElements>
    <a:clrScheme name="Simple Light">
      <a:dk1>
        <a:srgbClr val="009FAD"/>
      </a:dk1>
      <a:lt1>
        <a:srgbClr val="272F36"/>
      </a:lt1>
      <a:dk2>
        <a:srgbClr val="EBEFF8"/>
      </a:dk2>
      <a:lt2>
        <a:srgbClr val="FF5631"/>
      </a:lt2>
      <a:accent1>
        <a:srgbClr val="9EC9F3"/>
      </a:accent1>
      <a:accent2>
        <a:srgbClr val="D0E0EF"/>
      </a:accent2>
      <a:accent3>
        <a:srgbClr val="3C6077"/>
      </a:accent3>
      <a:accent4>
        <a:srgbClr val="FFFFFF"/>
      </a:accent4>
      <a:accent5>
        <a:srgbClr val="FFFFFF"/>
      </a:accent5>
      <a:accent6>
        <a:srgbClr val="FFFFFF"/>
      </a:accent6>
      <a:hlink>
        <a:srgbClr val="272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TotalTime>
  <Words>1480</Words>
  <Application>Microsoft Office PowerPoint</Application>
  <PresentationFormat>On-screen Show (16:9)</PresentationFormat>
  <Paragraphs>284</Paragraphs>
  <Slides>39</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Wingdings</vt:lpstr>
      <vt:lpstr>KaTeX_Main</vt:lpstr>
      <vt:lpstr>Be Vietnam Pro</vt:lpstr>
      <vt:lpstr>Roboto Condensed Light</vt:lpstr>
      <vt:lpstr>Calibri</vt:lpstr>
      <vt:lpstr>Archivo</vt:lpstr>
      <vt:lpstr>KaTeX_Math</vt:lpstr>
      <vt:lpstr>Noto Sans Symbols</vt:lpstr>
      <vt:lpstr>Arial Rounded</vt:lpstr>
      <vt:lpstr>Cambria Math</vt:lpstr>
      <vt:lpstr>Berlin Sans FB Demi</vt:lpstr>
      <vt:lpstr>Arial</vt:lpstr>
      <vt:lpstr>Times New Roman</vt:lpstr>
      <vt:lpstr>Vital Signs Assessment Case Study by Slidesgo</vt:lpstr>
      <vt:lpstr> </vt:lpstr>
      <vt:lpstr>Team Members</vt:lpstr>
      <vt:lpstr>Problem Definition</vt:lpstr>
      <vt:lpstr>Problem Definition</vt:lpstr>
      <vt:lpstr>Problem Definition</vt:lpstr>
      <vt:lpstr>Problem Definition</vt:lpstr>
      <vt:lpstr>Motivation</vt:lpstr>
      <vt:lpstr>Motivation</vt:lpstr>
      <vt:lpstr>Objectives</vt:lpstr>
      <vt:lpstr>Objectives</vt:lpstr>
      <vt:lpstr>System Architecture </vt:lpstr>
      <vt:lpstr>PowerPoint Presentation</vt:lpstr>
      <vt:lpstr>Literature Review</vt:lpstr>
      <vt:lpstr>Literature Review</vt:lpstr>
      <vt:lpstr>Methodology</vt:lpstr>
      <vt:lpstr>Dataset</vt:lpstr>
      <vt:lpstr>Detecting (ES-ED) Frames</vt:lpstr>
      <vt:lpstr>Detecting (ES-ED) Frames</vt:lpstr>
      <vt:lpstr>True mask algorithm</vt:lpstr>
      <vt:lpstr>Detecting Left Ventricle</vt:lpstr>
      <vt:lpstr>Detecting Left Ventricle cont.</vt:lpstr>
      <vt:lpstr>Landmarks Detection</vt:lpstr>
      <vt:lpstr>Volume Calculation</vt:lpstr>
      <vt:lpstr>PowerPoint Presentation</vt:lpstr>
      <vt:lpstr>Experimental Results</vt:lpstr>
      <vt:lpstr> (ED-ES) Detection Results: CNN vs Transformer </vt:lpstr>
      <vt:lpstr>Left Ventricle Detection Results: U-Net</vt:lpstr>
      <vt:lpstr>PowerPoint Presentation</vt:lpstr>
      <vt:lpstr>Demo</vt:lpstr>
      <vt:lpstr>Conclusion</vt:lpstr>
      <vt:lpstr>Conclusions</vt:lpstr>
      <vt:lpstr>Future Work</vt:lpstr>
      <vt:lpstr>Future Work</vt:lpstr>
      <vt:lpstr>Tools</vt:lpstr>
      <vt:lpstr>Tools</vt:lpstr>
      <vt:lpstr>References </vt:lpstr>
      <vt:lpstr>References</vt:lpstr>
      <vt:lpstr>Thank You</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dc:creator>
  <cp:lastModifiedBy>كيرلس نبيل منير فهمى</cp:lastModifiedBy>
  <cp:revision>30</cp:revision>
  <dcterms:modified xsi:type="dcterms:W3CDTF">2024-09-03T08:06:09Z</dcterms:modified>
</cp:coreProperties>
</file>